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0" r:id="rId1"/>
  </p:sldMasterIdLst>
  <p:notesMasterIdLst>
    <p:notesMasterId r:id="rId25"/>
  </p:notesMasterIdLst>
  <p:sldIdLst>
    <p:sldId id="256" r:id="rId2"/>
    <p:sldId id="257" r:id="rId3"/>
    <p:sldId id="258" r:id="rId4"/>
    <p:sldId id="259" r:id="rId5"/>
    <p:sldId id="261" r:id="rId6"/>
    <p:sldId id="293" r:id="rId7"/>
    <p:sldId id="265" r:id="rId8"/>
    <p:sldId id="267" r:id="rId9"/>
    <p:sldId id="266" r:id="rId10"/>
    <p:sldId id="290" r:id="rId11"/>
    <p:sldId id="269" r:id="rId12"/>
    <p:sldId id="282" r:id="rId13"/>
    <p:sldId id="283" r:id="rId14"/>
    <p:sldId id="284" r:id="rId15"/>
    <p:sldId id="287" r:id="rId16"/>
    <p:sldId id="285" r:id="rId17"/>
    <p:sldId id="271" r:id="rId18"/>
    <p:sldId id="273" r:id="rId19"/>
    <p:sldId id="288" r:id="rId20"/>
    <p:sldId id="274" r:id="rId21"/>
    <p:sldId id="286" r:id="rId22"/>
    <p:sldId id="275" r:id="rId23"/>
    <p:sldId id="292"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38" autoAdjust="0"/>
    <p:restoredTop sz="94280" autoAdjust="0"/>
  </p:normalViewPr>
  <p:slideViewPr>
    <p:cSldViewPr>
      <p:cViewPr>
        <p:scale>
          <a:sx n="81" d="100"/>
          <a:sy n="81" d="100"/>
        </p:scale>
        <p:origin x="-1464"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1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C6337A-023A-49C9-9DB1-3D76A5E3B7BE}"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86E2BC99-82AD-46D1-A8C2-B99EF9845CD5}">
      <dgm:prSet phldrT="[Text]"/>
      <dgm:spPr/>
      <dgm:t>
        <a:bodyPr/>
        <a:lstStyle/>
        <a:p>
          <a:r>
            <a:rPr lang="en-US" dirty="0"/>
            <a:t>String.xml</a:t>
          </a:r>
        </a:p>
      </dgm:t>
    </dgm:pt>
    <dgm:pt modelId="{138937E9-BE18-43E7-8103-34E102959237}" type="parTrans" cxnId="{514D1037-58F3-4FDA-99CA-C26E660ADA05}">
      <dgm:prSet/>
      <dgm:spPr/>
      <dgm:t>
        <a:bodyPr/>
        <a:lstStyle/>
        <a:p>
          <a:endParaRPr lang="en-US"/>
        </a:p>
      </dgm:t>
    </dgm:pt>
    <dgm:pt modelId="{7DC821A2-3DCB-445A-A859-A0BA71E25BA7}" type="sibTrans" cxnId="{514D1037-58F3-4FDA-99CA-C26E660ADA05}">
      <dgm:prSet/>
      <dgm:spPr>
        <a:blipFill rotWithShape="0">
          <a:blip xmlns:r="http://schemas.openxmlformats.org/officeDocument/2006/relationships" r:embed="rId1"/>
          <a:tile tx="0" ty="0" sx="100000" sy="100000" flip="none" algn="tl"/>
        </a:blipFill>
        <a:ln>
          <a:noFill/>
        </a:ln>
      </dgm:spPr>
      <dgm:t>
        <a:bodyPr/>
        <a:lstStyle/>
        <a:p>
          <a:endParaRPr lang="en-US"/>
        </a:p>
      </dgm:t>
    </dgm:pt>
    <dgm:pt modelId="{6EDF0B0D-68B8-4831-B27D-52E8E8BA50AE}">
      <dgm:prSet phldrT="[Text]"/>
      <dgm:spPr/>
      <dgm:t>
        <a:bodyPr/>
        <a:lstStyle/>
        <a:p>
          <a:r>
            <a:rPr lang="en-US" dirty="0"/>
            <a:t>Javacode.java</a:t>
          </a:r>
        </a:p>
      </dgm:t>
    </dgm:pt>
    <dgm:pt modelId="{246DD472-3BE3-4230-9039-18FCC8D186EE}" type="parTrans" cxnId="{09A504B6-751E-4BFC-A8CD-005771402026}">
      <dgm:prSet/>
      <dgm:spPr/>
      <dgm:t>
        <a:bodyPr/>
        <a:lstStyle/>
        <a:p>
          <a:endParaRPr lang="en-US"/>
        </a:p>
      </dgm:t>
    </dgm:pt>
    <dgm:pt modelId="{EAA521D6-3AE3-4E58-9483-CBFA585938E2}" type="sibTrans" cxnId="{09A504B6-751E-4BFC-A8CD-005771402026}">
      <dgm:prSet/>
      <dgm:spPr>
        <a:ln>
          <a:noFill/>
        </a:ln>
      </dgm:spPr>
      <dgm:t>
        <a:bodyPr/>
        <a:lstStyle/>
        <a:p>
          <a:endParaRPr lang="en-US"/>
        </a:p>
      </dgm:t>
    </dgm:pt>
    <dgm:pt modelId="{7CB92378-B21C-46E9-88ED-0FF53306D986}">
      <dgm:prSet phldrT="[Text]"/>
      <dgm:spPr/>
      <dgm:t>
        <a:bodyPr/>
        <a:lstStyle/>
        <a:p>
          <a:r>
            <a:rPr lang="en-US" dirty="0"/>
            <a:t>Layout.xml</a:t>
          </a:r>
        </a:p>
      </dgm:t>
    </dgm:pt>
    <dgm:pt modelId="{CB3AC5A7-6EFA-40A4-9F5A-5BD4D884B354}" type="parTrans" cxnId="{ECCF46A2-EDB7-470E-A033-D7BD7A62E221}">
      <dgm:prSet/>
      <dgm:spPr/>
      <dgm:t>
        <a:bodyPr/>
        <a:lstStyle/>
        <a:p>
          <a:endParaRPr lang="en-US"/>
        </a:p>
      </dgm:t>
    </dgm:pt>
    <dgm:pt modelId="{8C5856BF-43E9-480A-A2A8-A56312EABFF2}" type="sibTrans" cxnId="{ECCF46A2-EDB7-470E-A033-D7BD7A62E221}">
      <dgm:prSet/>
      <dgm:spPr>
        <a:ln>
          <a:noFill/>
        </a:ln>
      </dgm:spPr>
      <dgm:t>
        <a:bodyPr/>
        <a:lstStyle/>
        <a:p>
          <a:endParaRPr lang="en-US"/>
        </a:p>
      </dgm:t>
    </dgm:pt>
    <dgm:pt modelId="{86F0E815-A529-4D30-B5BC-0500614AA128}" type="pres">
      <dgm:prSet presAssocID="{27C6337A-023A-49C9-9DB1-3D76A5E3B7BE}" presName="cycle" presStyleCnt="0">
        <dgm:presLayoutVars>
          <dgm:dir/>
          <dgm:resizeHandles val="exact"/>
        </dgm:presLayoutVars>
      </dgm:prSet>
      <dgm:spPr/>
      <dgm:t>
        <a:bodyPr/>
        <a:lstStyle/>
        <a:p>
          <a:pPr rtl="1"/>
          <a:endParaRPr lang="ar-SA"/>
        </a:p>
      </dgm:t>
    </dgm:pt>
    <dgm:pt modelId="{9CBB3543-E824-4005-91F4-41F18CD0B586}" type="pres">
      <dgm:prSet presAssocID="{86E2BC99-82AD-46D1-A8C2-B99EF9845CD5}" presName="node" presStyleLbl="node1" presStyleIdx="0" presStyleCnt="3" custRadScaleRad="255012" custRadScaleInc="240322">
        <dgm:presLayoutVars>
          <dgm:bulletEnabled val="1"/>
        </dgm:presLayoutVars>
      </dgm:prSet>
      <dgm:spPr/>
      <dgm:t>
        <a:bodyPr/>
        <a:lstStyle/>
        <a:p>
          <a:pPr rtl="1"/>
          <a:endParaRPr lang="ar-SA"/>
        </a:p>
      </dgm:t>
    </dgm:pt>
    <dgm:pt modelId="{3CEB9579-1044-4A54-B7C9-28CEF20CB5B2}" type="pres">
      <dgm:prSet presAssocID="{86E2BC99-82AD-46D1-A8C2-B99EF9845CD5}" presName="spNode" presStyleCnt="0"/>
      <dgm:spPr/>
    </dgm:pt>
    <dgm:pt modelId="{0A44359B-27DF-45E0-8AAC-736E7B884872}" type="pres">
      <dgm:prSet presAssocID="{7DC821A2-3DCB-445A-A859-A0BA71E25BA7}" presName="sibTrans" presStyleLbl="sibTrans1D1" presStyleIdx="0" presStyleCnt="3"/>
      <dgm:spPr/>
      <dgm:t>
        <a:bodyPr/>
        <a:lstStyle/>
        <a:p>
          <a:pPr rtl="1"/>
          <a:endParaRPr lang="ar-SA"/>
        </a:p>
      </dgm:t>
    </dgm:pt>
    <dgm:pt modelId="{292A5E09-84BB-4C9E-BE5F-458B6E11B9C0}" type="pres">
      <dgm:prSet presAssocID="{6EDF0B0D-68B8-4831-B27D-52E8E8BA50AE}" presName="node" presStyleLbl="node1" presStyleIdx="1" presStyleCnt="3" custRadScaleRad="95376" custRadScaleInc="-298395">
        <dgm:presLayoutVars>
          <dgm:bulletEnabled val="1"/>
        </dgm:presLayoutVars>
      </dgm:prSet>
      <dgm:spPr/>
      <dgm:t>
        <a:bodyPr/>
        <a:lstStyle/>
        <a:p>
          <a:pPr rtl="1"/>
          <a:endParaRPr lang="ar-SA"/>
        </a:p>
      </dgm:t>
    </dgm:pt>
    <dgm:pt modelId="{59271664-7722-4ECC-9112-3739E3D6D06B}" type="pres">
      <dgm:prSet presAssocID="{6EDF0B0D-68B8-4831-B27D-52E8E8BA50AE}" presName="spNode" presStyleCnt="0"/>
      <dgm:spPr/>
    </dgm:pt>
    <dgm:pt modelId="{87113D0F-5850-4A61-AE93-4D49D8046A80}" type="pres">
      <dgm:prSet presAssocID="{EAA521D6-3AE3-4E58-9483-CBFA585938E2}" presName="sibTrans" presStyleLbl="sibTrans1D1" presStyleIdx="1" presStyleCnt="3"/>
      <dgm:spPr/>
      <dgm:t>
        <a:bodyPr/>
        <a:lstStyle/>
        <a:p>
          <a:pPr rtl="1"/>
          <a:endParaRPr lang="ar-SA"/>
        </a:p>
      </dgm:t>
    </dgm:pt>
    <dgm:pt modelId="{0B3676BB-1C81-484F-8D0D-0DB9D2CA7554}" type="pres">
      <dgm:prSet presAssocID="{7CB92378-B21C-46E9-88ED-0FF53306D986}" presName="node" presStyleLbl="node1" presStyleIdx="2" presStyleCnt="3" custRadScaleRad="97130" custRadScaleInc="34303">
        <dgm:presLayoutVars>
          <dgm:bulletEnabled val="1"/>
        </dgm:presLayoutVars>
      </dgm:prSet>
      <dgm:spPr/>
      <dgm:t>
        <a:bodyPr/>
        <a:lstStyle/>
        <a:p>
          <a:pPr rtl="1"/>
          <a:endParaRPr lang="ar-SA"/>
        </a:p>
      </dgm:t>
    </dgm:pt>
    <dgm:pt modelId="{5F1A78E9-C941-407D-B37D-B7A9A7D6E951}" type="pres">
      <dgm:prSet presAssocID="{7CB92378-B21C-46E9-88ED-0FF53306D986}" presName="spNode" presStyleCnt="0"/>
      <dgm:spPr/>
    </dgm:pt>
    <dgm:pt modelId="{E35E25DA-A134-4C23-BA11-BD10C919897B}" type="pres">
      <dgm:prSet presAssocID="{8C5856BF-43E9-480A-A2A8-A56312EABFF2}" presName="sibTrans" presStyleLbl="sibTrans1D1" presStyleIdx="2" presStyleCnt="3"/>
      <dgm:spPr/>
      <dgm:t>
        <a:bodyPr/>
        <a:lstStyle/>
        <a:p>
          <a:pPr rtl="1"/>
          <a:endParaRPr lang="ar-SA"/>
        </a:p>
      </dgm:t>
    </dgm:pt>
  </dgm:ptLst>
  <dgm:cxnLst>
    <dgm:cxn modelId="{A32A304E-08E5-4F71-9D64-1030C942E332}" type="presOf" srcId="{7DC821A2-3DCB-445A-A859-A0BA71E25BA7}" destId="{0A44359B-27DF-45E0-8AAC-736E7B884872}" srcOrd="0" destOrd="0" presId="urn:microsoft.com/office/officeart/2005/8/layout/cycle5"/>
    <dgm:cxn modelId="{0EDF60D0-FB67-4B56-91CE-E400306AB4C7}" type="presOf" srcId="{EAA521D6-3AE3-4E58-9483-CBFA585938E2}" destId="{87113D0F-5850-4A61-AE93-4D49D8046A80}" srcOrd="0" destOrd="0" presId="urn:microsoft.com/office/officeart/2005/8/layout/cycle5"/>
    <dgm:cxn modelId="{96E0C11A-A0AA-4C8A-A593-03E26C2A0EA4}" type="presOf" srcId="{27C6337A-023A-49C9-9DB1-3D76A5E3B7BE}" destId="{86F0E815-A529-4D30-B5BC-0500614AA128}" srcOrd="0" destOrd="0" presId="urn:microsoft.com/office/officeart/2005/8/layout/cycle5"/>
    <dgm:cxn modelId="{514D1037-58F3-4FDA-99CA-C26E660ADA05}" srcId="{27C6337A-023A-49C9-9DB1-3D76A5E3B7BE}" destId="{86E2BC99-82AD-46D1-A8C2-B99EF9845CD5}" srcOrd="0" destOrd="0" parTransId="{138937E9-BE18-43E7-8103-34E102959237}" sibTransId="{7DC821A2-3DCB-445A-A859-A0BA71E25BA7}"/>
    <dgm:cxn modelId="{09A504B6-751E-4BFC-A8CD-005771402026}" srcId="{27C6337A-023A-49C9-9DB1-3D76A5E3B7BE}" destId="{6EDF0B0D-68B8-4831-B27D-52E8E8BA50AE}" srcOrd="1" destOrd="0" parTransId="{246DD472-3BE3-4230-9039-18FCC8D186EE}" sibTransId="{EAA521D6-3AE3-4E58-9483-CBFA585938E2}"/>
    <dgm:cxn modelId="{E288ED32-EA52-4F02-8C02-134D3418AD6C}" type="presOf" srcId="{8C5856BF-43E9-480A-A2A8-A56312EABFF2}" destId="{E35E25DA-A134-4C23-BA11-BD10C919897B}" srcOrd="0" destOrd="0" presId="urn:microsoft.com/office/officeart/2005/8/layout/cycle5"/>
    <dgm:cxn modelId="{C5A9765F-79D3-4E68-8ED3-48AE5E9A643D}" type="presOf" srcId="{6EDF0B0D-68B8-4831-B27D-52E8E8BA50AE}" destId="{292A5E09-84BB-4C9E-BE5F-458B6E11B9C0}" srcOrd="0" destOrd="0" presId="urn:microsoft.com/office/officeart/2005/8/layout/cycle5"/>
    <dgm:cxn modelId="{ECCF46A2-EDB7-470E-A033-D7BD7A62E221}" srcId="{27C6337A-023A-49C9-9DB1-3D76A5E3B7BE}" destId="{7CB92378-B21C-46E9-88ED-0FF53306D986}" srcOrd="2" destOrd="0" parTransId="{CB3AC5A7-6EFA-40A4-9F5A-5BD4D884B354}" sibTransId="{8C5856BF-43E9-480A-A2A8-A56312EABFF2}"/>
    <dgm:cxn modelId="{6954F557-CCCE-4284-84DD-D776D003C382}" type="presOf" srcId="{86E2BC99-82AD-46D1-A8C2-B99EF9845CD5}" destId="{9CBB3543-E824-4005-91F4-41F18CD0B586}" srcOrd="0" destOrd="0" presId="urn:microsoft.com/office/officeart/2005/8/layout/cycle5"/>
    <dgm:cxn modelId="{4D81491E-2BC7-403E-9B20-886383B5694C}" type="presOf" srcId="{7CB92378-B21C-46E9-88ED-0FF53306D986}" destId="{0B3676BB-1C81-484F-8D0D-0DB9D2CA7554}" srcOrd="0" destOrd="0" presId="urn:microsoft.com/office/officeart/2005/8/layout/cycle5"/>
    <dgm:cxn modelId="{10483584-4458-4B36-AC28-5C1B61045E57}" type="presParOf" srcId="{86F0E815-A529-4D30-B5BC-0500614AA128}" destId="{9CBB3543-E824-4005-91F4-41F18CD0B586}" srcOrd="0" destOrd="0" presId="urn:microsoft.com/office/officeart/2005/8/layout/cycle5"/>
    <dgm:cxn modelId="{5E15C601-2F03-4842-8F7C-8003FF213B39}" type="presParOf" srcId="{86F0E815-A529-4D30-B5BC-0500614AA128}" destId="{3CEB9579-1044-4A54-B7C9-28CEF20CB5B2}" srcOrd="1" destOrd="0" presId="urn:microsoft.com/office/officeart/2005/8/layout/cycle5"/>
    <dgm:cxn modelId="{1CE504DA-38AC-449D-AB1D-EE8A18B95E83}" type="presParOf" srcId="{86F0E815-A529-4D30-B5BC-0500614AA128}" destId="{0A44359B-27DF-45E0-8AAC-736E7B884872}" srcOrd="2" destOrd="0" presId="urn:microsoft.com/office/officeart/2005/8/layout/cycle5"/>
    <dgm:cxn modelId="{4093FF78-BCA9-4D2C-9FEF-580DA3DDB0A4}" type="presParOf" srcId="{86F0E815-A529-4D30-B5BC-0500614AA128}" destId="{292A5E09-84BB-4C9E-BE5F-458B6E11B9C0}" srcOrd="3" destOrd="0" presId="urn:microsoft.com/office/officeart/2005/8/layout/cycle5"/>
    <dgm:cxn modelId="{2B3C4E1F-1E50-4235-8B54-939B405294FE}" type="presParOf" srcId="{86F0E815-A529-4D30-B5BC-0500614AA128}" destId="{59271664-7722-4ECC-9112-3739E3D6D06B}" srcOrd="4" destOrd="0" presId="urn:microsoft.com/office/officeart/2005/8/layout/cycle5"/>
    <dgm:cxn modelId="{AA6C6348-970A-4C42-9A6B-601D44C7AC67}" type="presParOf" srcId="{86F0E815-A529-4D30-B5BC-0500614AA128}" destId="{87113D0F-5850-4A61-AE93-4D49D8046A80}" srcOrd="5" destOrd="0" presId="urn:microsoft.com/office/officeart/2005/8/layout/cycle5"/>
    <dgm:cxn modelId="{8821AE41-75D7-4571-BD83-55E2428D6148}" type="presParOf" srcId="{86F0E815-A529-4D30-B5BC-0500614AA128}" destId="{0B3676BB-1C81-484F-8D0D-0DB9D2CA7554}" srcOrd="6" destOrd="0" presId="urn:microsoft.com/office/officeart/2005/8/layout/cycle5"/>
    <dgm:cxn modelId="{84D72E0D-1CB5-40DE-847B-AF8259F0AB76}" type="presParOf" srcId="{86F0E815-A529-4D30-B5BC-0500614AA128}" destId="{5F1A78E9-C941-407D-B37D-B7A9A7D6E951}" srcOrd="7" destOrd="0" presId="urn:microsoft.com/office/officeart/2005/8/layout/cycle5"/>
    <dgm:cxn modelId="{70ADA710-03EC-4361-9C90-9DBCE75C1BFF}" type="presParOf" srcId="{86F0E815-A529-4D30-B5BC-0500614AA128}" destId="{E35E25DA-A134-4C23-BA11-BD10C919897B}"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BB3543-E824-4005-91F4-41F18CD0B586}">
      <dsp:nvSpPr>
        <dsp:cNvPr id="0" name=""/>
        <dsp:cNvSpPr/>
      </dsp:nvSpPr>
      <dsp:spPr>
        <a:xfrm>
          <a:off x="4232671" y="2057392"/>
          <a:ext cx="1863328" cy="121116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String.xml</a:t>
          </a:r>
        </a:p>
      </dsp:txBody>
      <dsp:txXfrm>
        <a:off x="4291795" y="2116516"/>
        <a:ext cx="1745080" cy="1092915"/>
      </dsp:txXfrm>
    </dsp:sp>
    <dsp:sp modelId="{0A44359B-27DF-45E0-8AAC-736E7B884872}">
      <dsp:nvSpPr>
        <dsp:cNvPr id="0" name=""/>
        <dsp:cNvSpPr/>
      </dsp:nvSpPr>
      <dsp:spPr>
        <a:xfrm>
          <a:off x="1726873" y="315510"/>
          <a:ext cx="3619750" cy="3619750"/>
        </a:xfrm>
        <a:custGeom>
          <a:avLst/>
          <a:gdLst/>
          <a:ahLst/>
          <a:cxnLst/>
          <a:rect l="0" t="0" r="0" b="0"/>
          <a:pathLst>
            <a:path>
              <a:moveTo>
                <a:pt x="2657084" y="3409214"/>
              </a:moveTo>
              <a:arcTo wR="1809875" hR="1809875" stAng="3725324" swAng="8049803"/>
            </a:path>
          </a:pathLst>
        </a:custGeom>
        <a:noFill/>
        <a:ln w="9525" cap="flat" cmpd="sng" algn="ctr">
          <a:noFill/>
          <a:prstDash val="solid"/>
          <a:tailEnd type="arrow"/>
        </a:ln>
        <a:effectLst/>
      </dsp:spPr>
      <dsp:style>
        <a:lnRef idx="1">
          <a:scrgbClr r="0" g="0" b="0"/>
        </a:lnRef>
        <a:fillRef idx="0">
          <a:scrgbClr r="0" g="0" b="0"/>
        </a:fillRef>
        <a:effectRef idx="0">
          <a:scrgbClr r="0" g="0" b="0"/>
        </a:effectRef>
        <a:fontRef idx="minor"/>
      </dsp:style>
    </dsp:sp>
    <dsp:sp modelId="{292A5E09-84BB-4C9E-BE5F-458B6E11B9C0}">
      <dsp:nvSpPr>
        <dsp:cNvPr id="0" name=""/>
        <dsp:cNvSpPr/>
      </dsp:nvSpPr>
      <dsp:spPr>
        <a:xfrm>
          <a:off x="2133605" y="76195"/>
          <a:ext cx="1863328" cy="121116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Javacode.java</a:t>
          </a:r>
        </a:p>
      </dsp:txBody>
      <dsp:txXfrm>
        <a:off x="2192729" y="135319"/>
        <a:ext cx="1745080" cy="1092915"/>
      </dsp:txXfrm>
    </dsp:sp>
    <dsp:sp modelId="{87113D0F-5850-4A61-AE93-4D49D8046A80}">
      <dsp:nvSpPr>
        <dsp:cNvPr id="0" name=""/>
        <dsp:cNvSpPr/>
      </dsp:nvSpPr>
      <dsp:spPr>
        <a:xfrm>
          <a:off x="985791" y="208022"/>
          <a:ext cx="3232073" cy="3232073"/>
        </a:xfrm>
        <a:custGeom>
          <a:avLst/>
          <a:gdLst/>
          <a:ahLst/>
          <a:cxnLst/>
          <a:rect l="0" t="0" r="0" b="0"/>
          <a:pathLst>
            <a:path>
              <a:moveTo>
                <a:pt x="3214981" y="1381621"/>
              </a:moveTo>
              <a:arcTo wR="1616036" hR="1616036" stAng="21099571" swAng="6180406"/>
            </a:path>
          </a:pathLst>
        </a:custGeom>
        <a:noFill/>
        <a:ln w="9525" cap="flat" cmpd="sng" algn="ctr">
          <a:noFill/>
          <a:prstDash val="solid"/>
          <a:tailEnd type="arrow"/>
        </a:ln>
        <a:effectLst/>
      </dsp:spPr>
      <dsp:style>
        <a:lnRef idx="1">
          <a:scrgbClr r="0" g="0" b="0"/>
        </a:lnRef>
        <a:fillRef idx="0">
          <a:scrgbClr r="0" g="0" b="0"/>
        </a:fillRef>
        <a:effectRef idx="0">
          <a:scrgbClr r="0" g="0" b="0"/>
        </a:effectRef>
        <a:fontRef idx="minor"/>
      </dsp:style>
    </dsp:sp>
    <dsp:sp modelId="{0B3676BB-1C81-484F-8D0D-0DB9D2CA7554}">
      <dsp:nvSpPr>
        <dsp:cNvPr id="0" name=""/>
        <dsp:cNvSpPr/>
      </dsp:nvSpPr>
      <dsp:spPr>
        <a:xfrm>
          <a:off x="609608" y="2057402"/>
          <a:ext cx="1863328" cy="121116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Layout.xml</a:t>
          </a:r>
        </a:p>
      </dsp:txBody>
      <dsp:txXfrm>
        <a:off x="668732" y="2116526"/>
        <a:ext cx="1745080" cy="1092915"/>
      </dsp:txXfrm>
    </dsp:sp>
    <dsp:sp modelId="{E35E25DA-A134-4C23-BA11-BD10C919897B}">
      <dsp:nvSpPr>
        <dsp:cNvPr id="0" name=""/>
        <dsp:cNvSpPr/>
      </dsp:nvSpPr>
      <dsp:spPr>
        <a:xfrm>
          <a:off x="1487102" y="199330"/>
          <a:ext cx="3716133" cy="3716133"/>
        </a:xfrm>
        <a:custGeom>
          <a:avLst/>
          <a:gdLst/>
          <a:ahLst/>
          <a:cxnLst/>
          <a:rect l="0" t="0" r="0" b="0"/>
          <a:pathLst>
            <a:path>
              <a:moveTo>
                <a:pt x="146672" y="1134505"/>
              </a:moveTo>
              <a:arcTo wR="1858066" hR="1858066" stAng="12175090" swAng="8049803"/>
            </a:path>
          </a:pathLst>
        </a:custGeom>
        <a:noFill/>
        <a:ln w="9525" cap="flat" cmpd="sng" algn="ctr">
          <a:no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D8E6F1-2F09-4E82-AB53-2336EB80C5D1}" type="datetimeFigureOut">
              <a:rPr lang="en-US" smtClean="0"/>
              <a:pPr/>
              <a:t>12-Jun-18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C61A148-B349-4CD6-95CF-AEE49DA1A1AA}" type="slidenum">
              <a:rPr lang="en-US" smtClean="0"/>
              <a:pPr/>
              <a:t>‹#›</a:t>
            </a:fld>
            <a:endParaRPr lang="en-US"/>
          </a:p>
        </p:txBody>
      </p:sp>
    </p:spTree>
    <p:extLst>
      <p:ext uri="{BB962C8B-B14F-4D97-AF65-F5344CB8AC3E}">
        <p14:creationId xmlns:p14="http://schemas.microsoft.com/office/powerpoint/2010/main" val="26173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developer.android.com/reference/android/view/View.OnClickListener.html"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developer.android.com/reference/android/view/View.htm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developer.android.com/reference/android/app/Activity.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1</a:t>
            </a:fld>
            <a:endParaRPr lang="en-US"/>
          </a:p>
        </p:txBody>
      </p:sp>
    </p:spTree>
    <p:extLst>
      <p:ext uri="{BB962C8B-B14F-4D97-AF65-F5344CB8AC3E}">
        <p14:creationId xmlns:p14="http://schemas.microsoft.com/office/powerpoint/2010/main" val="727658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To change text and id:</a:t>
            </a:r>
          </a:p>
          <a:p>
            <a:r>
              <a:rPr lang="en-US" dirty="0"/>
              <a:t>Right</a:t>
            </a:r>
            <a:r>
              <a:rPr lang="en-US" baseline="0" dirty="0"/>
              <a:t> click on view </a:t>
            </a:r>
            <a:r>
              <a:rPr lang="en-US" baseline="0" dirty="0">
                <a:sym typeface="Wingdings" panose="05000000000000000000" pitchFamily="2" charset="2"/>
              </a:rPr>
              <a:t></a:t>
            </a:r>
            <a:r>
              <a:rPr lang="en-US" baseline="0" dirty="0"/>
              <a:t>Edit id</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Right</a:t>
            </a:r>
            <a:r>
              <a:rPr lang="en-US" baseline="0" dirty="0"/>
              <a:t> click on view </a:t>
            </a:r>
            <a:r>
              <a:rPr lang="en-US" baseline="0" dirty="0">
                <a:sym typeface="Wingdings" panose="05000000000000000000" pitchFamily="2" charset="2"/>
              </a:rPr>
              <a:t></a:t>
            </a:r>
            <a:r>
              <a:rPr lang="en-US" baseline="0" dirty="0"/>
              <a:t> Edit text </a:t>
            </a:r>
            <a:r>
              <a:rPr lang="en-US" baseline="0" dirty="0">
                <a:sym typeface="Wingdings" panose="05000000000000000000" pitchFamily="2" charset="2"/>
              </a:rPr>
              <a:t></a:t>
            </a:r>
            <a:r>
              <a:rPr lang="en-US" baseline="0" dirty="0"/>
              <a:t> new string </a:t>
            </a:r>
            <a:r>
              <a:rPr lang="en-US" baseline="0" dirty="0">
                <a:sym typeface="Wingdings" panose="05000000000000000000" pitchFamily="2" charset="2"/>
              </a:rPr>
              <a:t></a:t>
            </a:r>
            <a:r>
              <a:rPr lang="en-US" baseline="0" dirty="0"/>
              <a:t> </a:t>
            </a:r>
            <a:r>
              <a:rPr lang="en-US" baseline="0" dirty="0" err="1"/>
              <a:t>R.String</a:t>
            </a:r>
            <a:r>
              <a:rPr lang="en-US" baseline="0" dirty="0"/>
              <a:t> “the name that will be used in code”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aseline="0" dirty="0">
                <a:sym typeface="Wingdings" panose="05000000000000000000" pitchFamily="2" charset="2"/>
              </a:rPr>
              <a:t></a:t>
            </a:r>
            <a:r>
              <a:rPr lang="en-US" baseline="0" dirty="0"/>
              <a:t> String that is the value </a:t>
            </a:r>
            <a:r>
              <a:rPr lang="en-US" baseline="0"/>
              <a:t>that will </a:t>
            </a:r>
            <a:r>
              <a:rPr lang="en-US" baseline="0" dirty="0"/>
              <a:t>be shown</a:t>
            </a:r>
          </a:p>
          <a:p>
            <a:r>
              <a:rPr lang="en-US" baseline="0" dirty="0"/>
              <a:t> 		</a:t>
            </a:r>
            <a:r>
              <a:rPr lang="en-US" b="1" i="1" u="sng" baseline="0" dirty="0"/>
              <a:t>Example:</a:t>
            </a:r>
            <a:r>
              <a:rPr lang="en-US" baseline="0" dirty="0"/>
              <a:t> </a:t>
            </a:r>
            <a:r>
              <a:rPr lang="en-US" b="1" baseline="0" dirty="0"/>
              <a:t>x</a:t>
            </a:r>
            <a:r>
              <a:rPr lang="en-US" baseline="0" dirty="0"/>
              <a:t>=“Name” </a:t>
            </a:r>
            <a:r>
              <a:rPr lang="en-US" baseline="0" dirty="0">
                <a:sym typeface="Wingdings" panose="05000000000000000000" pitchFamily="2" charset="2"/>
              </a:rPr>
              <a:t>  </a:t>
            </a:r>
            <a:r>
              <a:rPr lang="en-US" baseline="0" dirty="0" err="1">
                <a:sym typeface="Wingdings" panose="05000000000000000000" pitchFamily="2" charset="2"/>
              </a:rPr>
              <a:t>R.string</a:t>
            </a:r>
            <a:r>
              <a:rPr lang="en-US" baseline="0" dirty="0">
                <a:sym typeface="Wingdings" panose="05000000000000000000" pitchFamily="2" charset="2"/>
              </a:rPr>
              <a:t> is x and string is Name</a:t>
            </a:r>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17</a:t>
            </a:fld>
            <a:endParaRPr lang="en-US"/>
          </a:p>
        </p:txBody>
      </p:sp>
    </p:spTree>
    <p:extLst>
      <p:ext uri="{BB962C8B-B14F-4D97-AF65-F5344CB8AC3E}">
        <p14:creationId xmlns:p14="http://schemas.microsoft.com/office/powerpoint/2010/main" val="3833645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 You implement an action listener to define what should be done when an user performs certain operation.</a:t>
            </a:r>
            <a:endParaRPr lang="en-US" sz="1200" u="none" strike="noStrike" kern="1200" dirty="0">
              <a:solidFill>
                <a:schemeClr val="tx1"/>
              </a:solidFill>
              <a:latin typeface="+mn-lt"/>
              <a:ea typeface="+mn-ea"/>
              <a:cs typeface="+mn-cs"/>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err="1">
                <a:solidFill>
                  <a:schemeClr val="tx1"/>
                </a:solidFill>
                <a:latin typeface="+mn-lt"/>
                <a:ea typeface="+mn-ea"/>
                <a:cs typeface="+mn-cs"/>
                <a:hlinkClick r:id="rId3"/>
              </a:rPr>
              <a:t>onClick</a:t>
            </a:r>
            <a:r>
              <a:rPr lang="en-US" dirty="0"/>
              <a:t>(</a:t>
            </a:r>
            <a:r>
              <a:rPr lang="en-US" sz="1200" u="none" strike="noStrike" kern="1200" dirty="0">
                <a:solidFill>
                  <a:schemeClr val="tx1"/>
                </a:solidFill>
                <a:latin typeface="+mn-lt"/>
                <a:ea typeface="+mn-ea"/>
                <a:cs typeface="+mn-cs"/>
                <a:hlinkClick r:id="rId4"/>
              </a:rPr>
              <a:t>View</a:t>
            </a:r>
            <a:r>
              <a:rPr lang="en-US" dirty="0"/>
              <a:t> v) </a:t>
            </a:r>
            <a:r>
              <a:rPr lang="en-US" sz="1200" b="0" i="0" kern="1200" dirty="0">
                <a:solidFill>
                  <a:schemeClr val="tx1"/>
                </a:solidFill>
                <a:latin typeface="+mn-lt"/>
                <a:ea typeface="+mn-ea"/>
                <a:cs typeface="+mn-cs"/>
              </a:rPr>
              <a:t>Called when a view has been clicked.</a:t>
            </a:r>
          </a:p>
          <a:p>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20</a:t>
            </a:fld>
            <a:endParaRPr lang="en-US"/>
          </a:p>
        </p:txBody>
      </p:sp>
    </p:spTree>
    <p:extLst>
      <p:ext uri="{BB962C8B-B14F-4D97-AF65-F5344CB8AC3E}">
        <p14:creationId xmlns:p14="http://schemas.microsoft.com/office/powerpoint/2010/main" val="2885006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21</a:t>
            </a:fld>
            <a:endParaRPr lang="en-US"/>
          </a:p>
        </p:txBody>
      </p:sp>
    </p:spTree>
    <p:extLst>
      <p:ext uri="{BB962C8B-B14F-4D97-AF65-F5344CB8AC3E}">
        <p14:creationId xmlns:p14="http://schemas.microsoft.com/office/powerpoint/2010/main" val="3032177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Is a </a:t>
            </a:r>
            <a:r>
              <a:rPr lang="en-US" dirty="0" err="1"/>
              <a:t>linux</a:t>
            </a:r>
            <a:r>
              <a:rPr lang="en-US" baseline="0" dirty="0"/>
              <a:t> based OS for mobile devices, such as smart-phones and tablet computers</a:t>
            </a:r>
            <a:endParaRPr lang="en-US" dirty="0"/>
          </a:p>
          <a:p>
            <a:r>
              <a:rPr lang="en-US" sz="1200" b="0" i="0" kern="1200" dirty="0">
                <a:solidFill>
                  <a:schemeClr val="tx1"/>
                </a:solidFill>
                <a:effectLst/>
                <a:latin typeface="+mn-lt"/>
                <a:ea typeface="+mn-ea"/>
                <a:cs typeface="+mn-cs"/>
              </a:rPr>
              <a:t>and a platform is something that applications can be built on or run on.  A platform serves no </a:t>
            </a:r>
            <a:r>
              <a:rPr lang="en-US" sz="1200" b="0" i="1" kern="1200" dirty="0">
                <a:solidFill>
                  <a:schemeClr val="tx1"/>
                </a:solidFill>
                <a:effectLst/>
                <a:latin typeface="+mn-lt"/>
                <a:ea typeface="+mn-ea"/>
                <a:cs typeface="+mn-cs"/>
              </a:rPr>
              <a:t>direct</a:t>
            </a:r>
            <a:r>
              <a:rPr lang="en-US" sz="1200" b="0" i="0" kern="1200" dirty="0">
                <a:solidFill>
                  <a:schemeClr val="tx1"/>
                </a:solidFill>
                <a:effectLst/>
                <a:latin typeface="+mn-lt"/>
                <a:ea typeface="+mn-ea"/>
                <a:cs typeface="+mn-cs"/>
              </a:rPr>
              <a:t> purpose to end users itself. It </a:t>
            </a:r>
            <a:r>
              <a:rPr lang="en-US" sz="1200" b="0" i="1" kern="1200" dirty="0">
                <a:solidFill>
                  <a:schemeClr val="tx1"/>
                </a:solidFill>
                <a:effectLst/>
                <a:latin typeface="+mn-lt"/>
                <a:ea typeface="+mn-ea"/>
                <a:cs typeface="+mn-cs"/>
              </a:rPr>
              <a:t>does</a:t>
            </a:r>
            <a:r>
              <a:rPr lang="en-US" sz="1200" b="0" i="0" kern="1200" dirty="0">
                <a:solidFill>
                  <a:schemeClr val="tx1"/>
                </a:solidFill>
                <a:effectLst/>
                <a:latin typeface="+mn-lt"/>
                <a:ea typeface="+mn-ea"/>
                <a:cs typeface="+mn-cs"/>
              </a:rPr>
              <a:t> provide infrastructure for one or more applications (which </a:t>
            </a:r>
            <a:r>
              <a:rPr lang="en-US" sz="1200" b="0" i="1" kern="1200" dirty="0">
                <a:solidFill>
                  <a:schemeClr val="tx1"/>
                </a:solidFill>
                <a:effectLst/>
                <a:latin typeface="+mn-lt"/>
                <a:ea typeface="+mn-ea"/>
                <a:cs typeface="+mn-cs"/>
              </a:rPr>
              <a:t>do</a:t>
            </a:r>
            <a:r>
              <a:rPr lang="en-US" sz="1200" b="0" i="0" kern="1200" dirty="0">
                <a:solidFill>
                  <a:schemeClr val="tx1"/>
                </a:solidFill>
                <a:effectLst/>
                <a:latin typeface="+mn-lt"/>
                <a:ea typeface="+mn-ea"/>
                <a:cs typeface="+mn-cs"/>
              </a:rPr>
              <a:t> serve a direct purpose to end users).</a:t>
            </a:r>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3</a:t>
            </a:fld>
            <a:endParaRPr lang="en-US"/>
          </a:p>
        </p:txBody>
      </p:sp>
    </p:spTree>
    <p:extLst>
      <p:ext uri="{BB962C8B-B14F-4D97-AF65-F5344CB8AC3E}">
        <p14:creationId xmlns:p14="http://schemas.microsoft.com/office/powerpoint/2010/main" val="1702414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ADT: Android Development tools </a:t>
            </a:r>
          </a:p>
          <a:p>
            <a:r>
              <a:rPr lang="en-US" dirty="0"/>
              <a:t>Android SDK:  software development kit </a:t>
            </a:r>
          </a:p>
        </p:txBody>
      </p:sp>
      <p:sp>
        <p:nvSpPr>
          <p:cNvPr id="4" name="Slide Number Placeholder 3"/>
          <p:cNvSpPr>
            <a:spLocks noGrp="1"/>
          </p:cNvSpPr>
          <p:nvPr>
            <p:ph type="sldNum" sz="quarter" idx="10"/>
          </p:nvPr>
        </p:nvSpPr>
        <p:spPr/>
        <p:txBody>
          <a:bodyPr/>
          <a:lstStyle/>
          <a:p>
            <a:fld id="{7C61A148-B349-4CD6-95CF-AEE49DA1A1AA}" type="slidenum">
              <a:rPr lang="en-US" smtClean="0"/>
              <a:pPr/>
              <a:t>4</a:t>
            </a:fld>
            <a:endParaRPr lang="en-US"/>
          </a:p>
        </p:txBody>
      </p:sp>
    </p:spTree>
    <p:extLst>
      <p:ext uri="{BB962C8B-B14F-4D97-AF65-F5344CB8AC3E}">
        <p14:creationId xmlns:p14="http://schemas.microsoft.com/office/powerpoint/2010/main" val="2769806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Activity is like the forms in desktop development</a:t>
            </a:r>
          </a:p>
          <a:p>
            <a:r>
              <a:rPr lang="en-US" dirty="0"/>
              <a:t>Views is like visual components</a:t>
            </a:r>
            <a:r>
              <a:rPr lang="en-US" baseline="0" dirty="0"/>
              <a:t> “controls” in desktop development</a:t>
            </a:r>
          </a:p>
          <a:p>
            <a:r>
              <a:rPr lang="en-US" baseline="0" dirty="0"/>
              <a:t>Application Name is what will appear in Android Market and when you manage your applications (when app is installed in your mobile)</a:t>
            </a:r>
          </a:p>
          <a:p>
            <a:endParaRPr lang="en-US" baseline="0" dirty="0"/>
          </a:p>
          <a:p>
            <a:r>
              <a:rPr lang="en-US" sz="1200" b="0" i="0" kern="1200" dirty="0">
                <a:solidFill>
                  <a:schemeClr val="tx1"/>
                </a:solidFill>
                <a:effectLst/>
                <a:latin typeface="+mn-lt"/>
                <a:ea typeface="+mn-ea"/>
                <a:cs typeface="+mn-cs"/>
              </a:rPr>
              <a:t>setting the build target to the latest version allows you to enable new features and optimize your app for a great user experience on the latest devices.</a:t>
            </a:r>
            <a:endParaRPr lang="en-US" baseline="0" dirty="0"/>
          </a:p>
          <a:p>
            <a:r>
              <a:rPr lang="en-US" u="sng" baseline="0" dirty="0">
                <a:solidFill>
                  <a:srgbClr val="FF0000"/>
                </a:solidFill>
              </a:rPr>
              <a:t>Important: http://developer.android.com/guide/topics/manifest/uses-sdk-element.html</a:t>
            </a:r>
          </a:p>
          <a:p>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5</a:t>
            </a:fld>
            <a:endParaRPr lang="en-US"/>
          </a:p>
        </p:txBody>
      </p:sp>
    </p:spTree>
    <p:extLst>
      <p:ext uri="{BB962C8B-B14F-4D97-AF65-F5344CB8AC3E}">
        <p14:creationId xmlns:p14="http://schemas.microsoft.com/office/powerpoint/2010/main" val="2221069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“metadata” about the application and its components.</a:t>
            </a:r>
          </a:p>
          <a:p>
            <a:pPr lvl="1"/>
            <a:r>
              <a:rPr lang="en-US" sz="1400" kern="1200" baseline="0" dirty="0">
                <a:solidFill>
                  <a:schemeClr val="tx1"/>
                </a:solidFill>
                <a:latin typeface="+mn-lt"/>
                <a:ea typeface="+mn-ea"/>
                <a:cs typeface="+mn-cs"/>
              </a:rPr>
              <a:t>–Application: </a:t>
            </a:r>
            <a:r>
              <a:rPr lang="en-US" sz="1200" kern="1200" baseline="0" dirty="0">
                <a:solidFill>
                  <a:schemeClr val="tx1"/>
                </a:solidFill>
                <a:latin typeface="+mn-lt"/>
                <a:ea typeface="+mn-ea"/>
                <a:cs typeface="+mn-cs"/>
              </a:rPr>
              <a:t>Name, icon, version, required Android version</a:t>
            </a:r>
          </a:p>
          <a:p>
            <a:pPr lvl="1"/>
            <a:r>
              <a:rPr lang="en-US" sz="1200" kern="1200" baseline="0" dirty="0">
                <a:solidFill>
                  <a:schemeClr val="tx1"/>
                </a:solidFill>
                <a:latin typeface="+mn-lt"/>
                <a:ea typeface="+mn-ea"/>
                <a:cs typeface="+mn-cs"/>
              </a:rPr>
              <a:t>	What permissions does this application need?</a:t>
            </a:r>
          </a:p>
          <a:p>
            <a:pPr lvl="1"/>
            <a:r>
              <a:rPr lang="en-US" sz="1200" kern="1200" baseline="0" dirty="0">
                <a:solidFill>
                  <a:schemeClr val="tx1"/>
                </a:solidFill>
                <a:latin typeface="+mn-lt"/>
                <a:ea typeface="+mn-ea"/>
                <a:cs typeface="+mn-cs"/>
              </a:rPr>
              <a:t>	What features does this application need or use?</a:t>
            </a:r>
          </a:p>
          <a:p>
            <a:pPr lvl="1"/>
            <a:endParaRPr lang="en-US" sz="1200" kern="1200" baseline="0" dirty="0">
              <a:solidFill>
                <a:schemeClr val="tx1"/>
              </a:solidFill>
              <a:latin typeface="+mn-lt"/>
              <a:ea typeface="+mn-ea"/>
              <a:cs typeface="+mn-cs"/>
            </a:endParaRPr>
          </a:p>
          <a:p>
            <a:pPr lvl="1"/>
            <a:r>
              <a:rPr lang="en-US" dirty="0" err="1"/>
              <a:t>android.intent.action.MAIN</a:t>
            </a:r>
            <a:r>
              <a:rPr lang="en-US" sz="1200" b="0" i="0" kern="1200" dirty="0">
                <a:solidFill>
                  <a:schemeClr val="tx1"/>
                </a:solidFill>
                <a:effectLst/>
                <a:latin typeface="+mn-lt"/>
                <a:ea typeface="+mn-ea"/>
                <a:cs typeface="+mn-cs"/>
              </a:rPr>
              <a:t> means that this activity is the entry point of the application, i.e. when you launch the application, this activity is created.</a:t>
            </a:r>
          </a:p>
          <a:p>
            <a:r>
              <a:rPr lang="en-US" dirty="0">
                <a:effectLst/>
              </a:rPr>
              <a:t>	category -- Gives additional information about the action to execute.</a:t>
            </a:r>
          </a:p>
          <a:p>
            <a:r>
              <a:rPr lang="en-US" sz="1200" b="0" i="0" kern="1200" dirty="0">
                <a:solidFill>
                  <a:schemeClr val="tx1"/>
                </a:solidFill>
                <a:effectLst/>
                <a:latin typeface="+mn-lt"/>
                <a:ea typeface="+mn-ea"/>
                <a:cs typeface="+mn-cs"/>
              </a:rPr>
              <a:t>	CATEGORY_LAUNCHER means it should appear in the Launcher as a top-level application</a:t>
            </a:r>
          </a:p>
          <a:p>
            <a:pPr lvl="1"/>
            <a:endParaRPr lang="en-US" sz="1200"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7</a:t>
            </a:fld>
            <a:endParaRPr lang="en-US"/>
          </a:p>
        </p:txBody>
      </p:sp>
    </p:spTree>
    <p:extLst>
      <p:ext uri="{BB962C8B-B14F-4D97-AF65-F5344CB8AC3E}">
        <p14:creationId xmlns:p14="http://schemas.microsoft.com/office/powerpoint/2010/main" val="1106389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LinearLayout</a:t>
            </a:r>
            <a:r>
              <a:rPr lang="en-US" dirty="0"/>
              <a:t>: </a:t>
            </a:r>
            <a:r>
              <a:rPr lang="en-US" sz="1200" b="0" i="0" kern="1200" dirty="0">
                <a:solidFill>
                  <a:schemeClr val="tx1"/>
                </a:solidFill>
                <a:latin typeface="+mn-lt"/>
                <a:ea typeface="+mn-ea"/>
                <a:cs typeface="+mn-cs"/>
              </a:rPr>
              <a:t>A Layout that arranges its children in a single column or a single row.</a:t>
            </a:r>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9</a:t>
            </a:fld>
            <a:endParaRPr lang="en-US"/>
          </a:p>
        </p:txBody>
      </p:sp>
    </p:spTree>
    <p:extLst>
      <p:ext uri="{BB962C8B-B14F-4D97-AF65-F5344CB8AC3E}">
        <p14:creationId xmlns:p14="http://schemas.microsoft.com/office/powerpoint/2010/main" val="1168168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Android R.java</a:t>
            </a:r>
            <a:r>
              <a:rPr lang="en-US" sz="1200" b="0" i="0" kern="1200" dirty="0">
                <a:solidFill>
                  <a:schemeClr val="tx1"/>
                </a:solidFill>
                <a:effectLst/>
                <a:latin typeface="+mn-lt"/>
                <a:ea typeface="+mn-ea"/>
                <a:cs typeface="+mn-cs"/>
              </a:rPr>
              <a:t> is </a:t>
            </a:r>
            <a:r>
              <a:rPr lang="en-US" sz="1200" b="0" i="1" kern="1200" dirty="0">
                <a:solidFill>
                  <a:schemeClr val="tx1"/>
                </a:solidFill>
                <a:effectLst/>
                <a:latin typeface="+mn-lt"/>
                <a:ea typeface="+mn-ea"/>
                <a:cs typeface="+mn-cs"/>
              </a:rPr>
              <a:t>an auto-generated file </a:t>
            </a:r>
            <a:r>
              <a:rPr lang="en-US" sz="1200" b="0" i="0" kern="1200" dirty="0">
                <a:solidFill>
                  <a:schemeClr val="tx1"/>
                </a:solidFill>
                <a:effectLst/>
                <a:latin typeface="+mn-lt"/>
                <a:ea typeface="+mn-ea"/>
                <a:cs typeface="+mn-cs"/>
              </a:rPr>
              <a:t>that contains resource IDs for all the resources of res/ directory.</a:t>
            </a:r>
          </a:p>
          <a:p>
            <a:r>
              <a:rPr lang="en-US" sz="1200" b="0" i="0" kern="1200" dirty="0" err="1">
                <a:solidFill>
                  <a:schemeClr val="tx1"/>
                </a:solidFill>
                <a:effectLst/>
                <a:latin typeface="+mn-lt"/>
                <a:ea typeface="+mn-ea"/>
                <a:cs typeface="+mn-cs"/>
              </a:rPr>
              <a:t>R.string.hellow</a:t>
            </a:r>
            <a:r>
              <a:rPr lang="en-US" sz="1200" b="0" i="0" kern="1200" dirty="0">
                <a:solidFill>
                  <a:schemeClr val="tx1"/>
                </a:solidFill>
                <a:effectLst/>
                <a:latin typeface="+mn-lt"/>
                <a:ea typeface="+mn-ea"/>
                <a:cs typeface="+mn-cs"/>
              </a:rPr>
              <a:t>  -&gt; return the id of the string</a:t>
            </a:r>
          </a:p>
          <a:p>
            <a:r>
              <a:rPr lang="en-US" sz="1200" b="0" i="0" kern="1200" dirty="0" err="1">
                <a:solidFill>
                  <a:schemeClr val="tx1"/>
                </a:solidFill>
                <a:effectLst/>
                <a:latin typeface="+mn-lt"/>
                <a:ea typeface="+mn-ea"/>
                <a:cs typeface="+mn-cs"/>
              </a:rPr>
              <a:t>R.layout.main</a:t>
            </a:r>
            <a:r>
              <a:rPr lang="en-US" sz="1200" b="0" i="0" kern="1200" dirty="0">
                <a:solidFill>
                  <a:schemeClr val="tx1"/>
                </a:solidFill>
                <a:effectLst/>
                <a:latin typeface="+mn-lt"/>
                <a:ea typeface="+mn-ea"/>
                <a:cs typeface="+mn-cs"/>
              </a:rPr>
              <a:t> -&gt; return the id of the main activity</a:t>
            </a:r>
          </a:p>
          <a:p>
            <a:r>
              <a:rPr lang="en-US" sz="1200" b="0" i="0" kern="1200" dirty="0">
                <a:solidFill>
                  <a:schemeClr val="tx1"/>
                </a:solidFill>
                <a:effectLst/>
                <a:latin typeface="+mn-lt"/>
                <a:ea typeface="+mn-ea"/>
                <a:cs typeface="+mn-cs"/>
              </a:rPr>
              <a:t>R.id.btn1</a:t>
            </a:r>
            <a:r>
              <a:rPr lang="en-US" sz="1200" b="0" i="0" kern="1200" baseline="0" dirty="0">
                <a:solidFill>
                  <a:schemeClr val="tx1"/>
                </a:solidFill>
                <a:effectLst/>
                <a:latin typeface="+mn-lt"/>
                <a:ea typeface="+mn-ea"/>
                <a:cs typeface="+mn-cs"/>
              </a:rPr>
              <a:t> -&gt;return the id of the button</a:t>
            </a:r>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10</a:t>
            </a:fld>
            <a:endParaRPr lang="en-US"/>
          </a:p>
        </p:txBody>
      </p:sp>
    </p:spTree>
    <p:extLst>
      <p:ext uri="{BB962C8B-B14F-4D97-AF65-F5344CB8AC3E}">
        <p14:creationId xmlns:p14="http://schemas.microsoft.com/office/powerpoint/2010/main" val="2450582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 The </a:t>
            </a:r>
            <a:r>
              <a:rPr lang="en-US" dirty="0"/>
              <a:t>Bundle</a:t>
            </a:r>
            <a:r>
              <a:rPr lang="en-US" sz="1200" b="0" i="0" kern="1200" dirty="0">
                <a:solidFill>
                  <a:schemeClr val="tx1"/>
                </a:solidFill>
                <a:latin typeface="+mn-lt"/>
                <a:ea typeface="+mn-ea"/>
                <a:cs typeface="+mn-cs"/>
              </a:rPr>
              <a:t> in the </a:t>
            </a:r>
            <a:r>
              <a:rPr lang="en-US" dirty="0" err="1"/>
              <a:t>onCreate</a:t>
            </a:r>
            <a:r>
              <a:rPr lang="en-US" sz="1200" b="0" i="0" kern="1200" dirty="0">
                <a:solidFill>
                  <a:schemeClr val="tx1"/>
                </a:solidFill>
                <a:latin typeface="+mn-lt"/>
                <a:ea typeface="+mn-ea"/>
                <a:cs typeface="+mn-cs"/>
              </a:rPr>
              <a:t> method should hold the state of you activity before it was killed.</a:t>
            </a:r>
          </a:p>
          <a:p>
            <a:pPr marL="171450" indent="-171450">
              <a:buFontTx/>
              <a:buChar char="-"/>
            </a:pPr>
            <a:r>
              <a:rPr lang="en-US" sz="1200" u="none" strike="noStrike" kern="1200" dirty="0" err="1">
                <a:solidFill>
                  <a:schemeClr val="tx1"/>
                </a:solidFill>
                <a:latin typeface="+mn-lt"/>
                <a:ea typeface="+mn-ea"/>
                <a:cs typeface="+mn-cs"/>
                <a:hlinkClick r:id="rId3"/>
              </a:rPr>
              <a:t>onCreate</a:t>
            </a:r>
            <a:r>
              <a:rPr lang="en-US" sz="1200" u="none" strike="noStrike" kern="1200" dirty="0">
                <a:solidFill>
                  <a:schemeClr val="tx1"/>
                </a:solidFill>
                <a:latin typeface="+mn-lt"/>
                <a:ea typeface="+mn-ea"/>
                <a:cs typeface="+mn-cs"/>
                <a:hlinkClick r:id="rId3"/>
              </a:rPr>
              <a:t>(Bundle)</a:t>
            </a:r>
            <a:r>
              <a:rPr lang="en-US" sz="1200" b="0" i="0" kern="1200" dirty="0">
                <a:solidFill>
                  <a:schemeClr val="tx1"/>
                </a:solidFill>
                <a:latin typeface="+mn-lt"/>
                <a:ea typeface="+mn-ea"/>
                <a:cs typeface="+mn-cs"/>
              </a:rPr>
              <a:t> is where you initialize your activity. Most importantly, here you will usually call </a:t>
            </a:r>
            <a:r>
              <a:rPr lang="en-US" sz="1200" u="none" strike="noStrike" kern="1200" dirty="0" err="1">
                <a:solidFill>
                  <a:schemeClr val="tx1"/>
                </a:solidFill>
                <a:latin typeface="+mn-lt"/>
                <a:ea typeface="+mn-ea"/>
                <a:cs typeface="+mn-cs"/>
                <a:hlinkClick r:id="rId3"/>
              </a:rPr>
              <a:t>setContentView</a:t>
            </a:r>
            <a:r>
              <a:rPr lang="en-US" sz="1200" u="none" strike="noStrike" kern="1200" dirty="0">
                <a:solidFill>
                  <a:schemeClr val="tx1"/>
                </a:solidFill>
                <a:latin typeface="+mn-lt"/>
                <a:ea typeface="+mn-ea"/>
                <a:cs typeface="+mn-cs"/>
                <a:hlinkClick r:id="rId3"/>
              </a:rPr>
              <a:t>(</a:t>
            </a:r>
            <a:r>
              <a:rPr lang="en-US" sz="1200" u="none" strike="noStrike" kern="1200" dirty="0" err="1">
                <a:solidFill>
                  <a:schemeClr val="tx1"/>
                </a:solidFill>
                <a:latin typeface="+mn-lt"/>
                <a:ea typeface="+mn-ea"/>
                <a:cs typeface="+mn-cs"/>
                <a:hlinkClick r:id="rId3"/>
              </a:rPr>
              <a:t>int</a:t>
            </a:r>
            <a:r>
              <a:rPr lang="en-US" sz="1200" u="none" strike="noStrike" kern="1200" dirty="0">
                <a:solidFill>
                  <a:schemeClr val="tx1"/>
                </a:solidFill>
                <a:latin typeface="+mn-lt"/>
                <a:ea typeface="+mn-ea"/>
                <a:cs typeface="+mn-cs"/>
                <a:hlinkClick r:id="rId3"/>
              </a:rPr>
              <a:t>)</a:t>
            </a:r>
            <a:r>
              <a:rPr lang="en-US" sz="1200" b="0" i="0" kern="1200" dirty="0">
                <a:solidFill>
                  <a:schemeClr val="tx1"/>
                </a:solidFill>
                <a:latin typeface="+mn-lt"/>
                <a:ea typeface="+mn-ea"/>
                <a:cs typeface="+mn-cs"/>
              </a:rPr>
              <a:t> with a layout resource defining your UI, and using </a:t>
            </a:r>
            <a:r>
              <a:rPr lang="en-US" sz="1200" u="none" strike="noStrike" kern="1200" dirty="0" err="1">
                <a:solidFill>
                  <a:schemeClr val="tx1"/>
                </a:solidFill>
                <a:latin typeface="+mn-lt"/>
                <a:ea typeface="+mn-ea"/>
                <a:cs typeface="+mn-cs"/>
                <a:hlinkClick r:id="rId3"/>
              </a:rPr>
              <a:t>findViewById</a:t>
            </a:r>
            <a:r>
              <a:rPr lang="en-US" sz="1200" u="none" strike="noStrike" kern="1200" dirty="0">
                <a:solidFill>
                  <a:schemeClr val="tx1"/>
                </a:solidFill>
                <a:latin typeface="+mn-lt"/>
                <a:ea typeface="+mn-ea"/>
                <a:cs typeface="+mn-cs"/>
                <a:hlinkClick r:id="rId3"/>
              </a:rPr>
              <a:t>(</a:t>
            </a:r>
            <a:r>
              <a:rPr lang="en-US" sz="1200" u="none" strike="noStrike" kern="1200" dirty="0" err="1">
                <a:solidFill>
                  <a:schemeClr val="tx1"/>
                </a:solidFill>
                <a:latin typeface="+mn-lt"/>
                <a:ea typeface="+mn-ea"/>
                <a:cs typeface="+mn-cs"/>
                <a:hlinkClick r:id="rId3"/>
              </a:rPr>
              <a:t>int</a:t>
            </a:r>
            <a:r>
              <a:rPr lang="en-US" sz="1200" u="none" strike="noStrike" kern="1200" dirty="0">
                <a:solidFill>
                  <a:schemeClr val="tx1"/>
                </a:solidFill>
                <a:latin typeface="+mn-lt"/>
                <a:ea typeface="+mn-ea"/>
                <a:cs typeface="+mn-cs"/>
                <a:hlinkClick r:id="rId3"/>
              </a:rPr>
              <a:t>)</a:t>
            </a:r>
            <a:r>
              <a:rPr lang="en-US" sz="1200" b="0" i="0" kern="1200" dirty="0">
                <a:solidFill>
                  <a:schemeClr val="tx1"/>
                </a:solidFill>
                <a:latin typeface="+mn-lt"/>
                <a:ea typeface="+mn-ea"/>
                <a:cs typeface="+mn-cs"/>
              </a:rPr>
              <a:t> to retrieve the widgets in that UI that you need to interact with programmatically.</a:t>
            </a:r>
          </a:p>
          <a:p>
            <a:pPr marL="171450" indent="-171450">
              <a:buFontTx/>
              <a:buChar char="-"/>
            </a:pPr>
            <a:endParaRPr lang="en-US" sz="1200" b="0" i="0" kern="1200" dirty="0">
              <a:solidFill>
                <a:schemeClr val="tx1"/>
              </a:solidFill>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If you save the state of the application in a bundle (typically non-persistent, dynamic data in </a:t>
            </a:r>
            <a:r>
              <a:rPr lang="en-US" dirty="0" err="1"/>
              <a:t>onSaveInstanceState</a:t>
            </a:r>
            <a:r>
              <a:rPr lang="en-US" sz="1200" b="0" i="0" kern="1200" dirty="0">
                <a:solidFill>
                  <a:schemeClr val="tx1"/>
                </a:solidFill>
                <a:effectLst/>
                <a:latin typeface="+mn-lt"/>
                <a:ea typeface="+mn-ea"/>
                <a:cs typeface="+mn-cs"/>
              </a:rPr>
              <a:t>), it can be passed back to </a:t>
            </a:r>
            <a:r>
              <a:rPr lang="en-US" dirty="0" err="1"/>
              <a:t>onCreate</a:t>
            </a:r>
            <a:r>
              <a:rPr lang="en-US" sz="1200" b="0" i="0" kern="1200" dirty="0">
                <a:solidFill>
                  <a:schemeClr val="tx1"/>
                </a:solidFill>
                <a:effectLst/>
                <a:latin typeface="+mn-lt"/>
                <a:ea typeface="+mn-ea"/>
                <a:cs typeface="+mn-cs"/>
              </a:rPr>
              <a:t> if the activity needs to be recreated (e.g., orientation change) so that you don't lose this prior information.</a:t>
            </a:r>
            <a:endParaRPr lang="en-US" sz="1200" b="0" i="0" kern="1200" dirty="0">
              <a:solidFill>
                <a:schemeClr val="tx1"/>
              </a:solidFill>
              <a:latin typeface="+mn-lt"/>
              <a:ea typeface="+mn-ea"/>
              <a:cs typeface="+mn-cs"/>
            </a:endParaRPr>
          </a:p>
          <a:p>
            <a:pPr fontAlgn="base"/>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onCreate</a:t>
            </a:r>
            <a:r>
              <a:rPr lang="en-US" sz="1200" b="0" i="0" kern="1200" dirty="0">
                <a:solidFill>
                  <a:schemeClr val="tx1"/>
                </a:solidFill>
                <a:effectLst/>
                <a:latin typeface="+mn-lt"/>
                <a:ea typeface="+mn-ea"/>
                <a:cs typeface="+mn-cs"/>
              </a:rPr>
              <a:t>(Bundle </a:t>
            </a:r>
            <a:r>
              <a:rPr lang="en-US" sz="1200" b="0" i="0" kern="1200" dirty="0" err="1">
                <a:solidFill>
                  <a:schemeClr val="tx1"/>
                </a:solidFill>
                <a:effectLst/>
                <a:latin typeface="+mn-lt"/>
                <a:ea typeface="+mn-ea"/>
                <a:cs typeface="+mn-cs"/>
              </a:rPr>
              <a:t>savedInstanceState</a:t>
            </a:r>
            <a:r>
              <a:rPr lang="en-US" sz="1200" b="0" i="0" kern="1200" dirty="0">
                <a:solidFill>
                  <a:schemeClr val="tx1"/>
                </a:solidFill>
                <a:effectLst/>
                <a:latin typeface="+mn-lt"/>
                <a:ea typeface="+mn-ea"/>
                <a:cs typeface="+mn-cs"/>
              </a:rPr>
              <a:t>) you will get the Bundle null when activity get starts first time and it will get in use when activity orientation get changed .......</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11</a:t>
            </a:fld>
            <a:endParaRPr lang="en-US"/>
          </a:p>
        </p:txBody>
      </p:sp>
    </p:spTree>
    <p:extLst>
      <p:ext uri="{BB962C8B-B14F-4D97-AF65-F5344CB8AC3E}">
        <p14:creationId xmlns:p14="http://schemas.microsoft.com/office/powerpoint/2010/main" val="3895527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An Android Virtual Device (AVD) is an emulator configuration that lets you model an actual device by defining hardware and software options to be emulated by the Android Emulator.</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Be sure to define a target for your AVD that satisfies your application's Build Target (Note that if the AVD's Android version is lower than the Minimum API level set in the Manifest, the AVD will not appear in the list).</a:t>
            </a: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In Eclipse, click on Run in the toolbar then Run Configurations. Select your application and click on the Target tag. You can then select which AVD to use or set it to manual so it asks you each time you run the app.</a:t>
            </a:r>
          </a:p>
          <a:p>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13</a:t>
            </a:fld>
            <a:endParaRPr lang="en-US"/>
          </a:p>
        </p:txBody>
      </p:sp>
    </p:spTree>
    <p:extLst>
      <p:ext uri="{BB962C8B-B14F-4D97-AF65-F5344CB8AC3E}">
        <p14:creationId xmlns:p14="http://schemas.microsoft.com/office/powerpoint/2010/main" val="4213071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sz="4400"/>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Mobile Computing</a:t>
            </a:r>
          </a:p>
        </p:txBody>
      </p:sp>
      <p:sp>
        <p:nvSpPr>
          <p:cNvPr id="6" name="Slide Number Placeholder 5"/>
          <p:cNvSpPr>
            <a:spLocks noGrp="1"/>
          </p:cNvSpPr>
          <p:nvPr>
            <p:ph type="sldNum" sz="quarter" idx="12"/>
          </p:nvPr>
        </p:nvSpPr>
        <p:spPr/>
        <p:txBody>
          <a:bodyPr/>
          <a:lstStyle/>
          <a:p>
            <a:fld id="{FFD3E96C-1596-48F8-978E-9F6EBBD9775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274638"/>
            <a:ext cx="7239000" cy="1143000"/>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p>
            <a:r>
              <a:rPr lang="en-US"/>
              <a:t>Mobile Computing</a:t>
            </a:r>
          </a:p>
        </p:txBody>
      </p:sp>
      <p:sp>
        <p:nvSpPr>
          <p:cNvPr id="6" name="Slide Number Placeholder 5"/>
          <p:cNvSpPr>
            <a:spLocks noGrp="1"/>
          </p:cNvSpPr>
          <p:nvPr>
            <p:ph type="sldNum" sz="quarter" idx="12"/>
          </p:nvPr>
        </p:nvSpPr>
        <p:spPr/>
        <p:txBody>
          <a:bodyPr/>
          <a:lstStyle/>
          <a:p>
            <a:fld id="{FFD3E96C-1596-48F8-978E-9F6EBBD9775F}" type="slidenum">
              <a:rPr lang="en-US" smtClean="0"/>
              <a:pPr/>
              <a:t>‹#›</a:t>
            </a:fld>
            <a:endParaRPr lang="en-US"/>
          </a:p>
        </p:txBody>
      </p:sp>
      <p:cxnSp>
        <p:nvCxnSpPr>
          <p:cNvPr id="9" name="Straight Connector 8"/>
          <p:cNvCxnSpPr/>
          <p:nvPr userDrawn="1"/>
        </p:nvCxnSpPr>
        <p:spPr>
          <a:xfrm flipH="1">
            <a:off x="3581400" y="6248400"/>
            <a:ext cx="5105400" cy="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cxnSp>
        <p:nvCxnSpPr>
          <p:cNvPr id="11" name="Straight Connector 10"/>
          <p:cNvCxnSpPr/>
          <p:nvPr userDrawn="1"/>
        </p:nvCxnSpPr>
        <p:spPr>
          <a:xfrm flipH="1">
            <a:off x="914400" y="1295400"/>
            <a:ext cx="5105400" cy="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Mobile Computing</a:t>
            </a:r>
          </a:p>
        </p:txBody>
      </p:sp>
      <p:sp>
        <p:nvSpPr>
          <p:cNvPr id="6" name="Slide Number Placeholder 5"/>
          <p:cNvSpPr>
            <a:spLocks noGrp="1"/>
          </p:cNvSpPr>
          <p:nvPr>
            <p:ph type="sldNum" sz="quarter" idx="12"/>
          </p:nvPr>
        </p:nvSpPr>
        <p:spPr/>
        <p:txBody>
          <a:bodyPr/>
          <a:lstStyle/>
          <a:p>
            <a:fld id="{FFD3E96C-1596-48F8-978E-9F6EBBD9775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Mobile Computing</a:t>
            </a:r>
          </a:p>
        </p:txBody>
      </p:sp>
      <p:sp>
        <p:nvSpPr>
          <p:cNvPr id="7" name="Slide Number Placeholder 6"/>
          <p:cNvSpPr>
            <a:spLocks noGrp="1"/>
          </p:cNvSpPr>
          <p:nvPr>
            <p:ph type="sldNum" sz="quarter" idx="12"/>
          </p:nvPr>
        </p:nvSpPr>
        <p:spPr/>
        <p:txBody>
          <a:bodyPr/>
          <a:lstStyle/>
          <a:p>
            <a:fld id="{FFD3E96C-1596-48F8-978E-9F6EBBD9775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Mobile Computing</a:t>
            </a:r>
          </a:p>
        </p:txBody>
      </p:sp>
      <p:sp>
        <p:nvSpPr>
          <p:cNvPr id="9" name="Slide Number Placeholder 8"/>
          <p:cNvSpPr>
            <a:spLocks noGrp="1"/>
          </p:cNvSpPr>
          <p:nvPr>
            <p:ph type="sldNum" sz="quarter" idx="12"/>
          </p:nvPr>
        </p:nvSpPr>
        <p:spPr/>
        <p:txBody>
          <a:bodyPr/>
          <a:lstStyle/>
          <a:p>
            <a:fld id="{FFD3E96C-1596-48F8-978E-9F6EBBD9775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Mobile Computing</a:t>
            </a:r>
          </a:p>
        </p:txBody>
      </p:sp>
      <p:sp>
        <p:nvSpPr>
          <p:cNvPr id="7" name="Slide Number Placeholder 6"/>
          <p:cNvSpPr>
            <a:spLocks noGrp="1"/>
          </p:cNvSpPr>
          <p:nvPr>
            <p:ph type="sldNum" sz="quarter" idx="12"/>
          </p:nvPr>
        </p:nvSpPr>
        <p:spPr/>
        <p:txBody>
          <a:bodyPr/>
          <a:lstStyle/>
          <a:p>
            <a:fld id="{FFD3E96C-1596-48F8-978E-9F6EBBD9775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Mobile Computing</a:t>
            </a:r>
          </a:p>
        </p:txBody>
      </p:sp>
      <p:sp>
        <p:nvSpPr>
          <p:cNvPr id="7" name="Slide Number Placeholder 6"/>
          <p:cNvSpPr>
            <a:spLocks noGrp="1"/>
          </p:cNvSpPr>
          <p:nvPr>
            <p:ph type="sldNum" sz="quarter" idx="12"/>
          </p:nvPr>
        </p:nvSpPr>
        <p:spPr/>
        <p:txBody>
          <a:bodyPr/>
          <a:lstStyle/>
          <a:p>
            <a:fld id="{FFD3E96C-1596-48F8-978E-9F6EBBD9775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200" b="1">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b="1">
                <a:solidFill>
                  <a:schemeClr val="tx1">
                    <a:tint val="75000"/>
                  </a:schemeClr>
                </a:solidFill>
              </a:defRPr>
            </a:lvl1pPr>
          </a:lstStyle>
          <a:p>
            <a:r>
              <a:rPr lang="en-US" dirty="0"/>
              <a:t>Mobile Computing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D3E96C-1596-48F8-978E-9F6EBBD9775F}" type="slidenum">
              <a:rPr lang="en-US" smtClean="0"/>
              <a:pPr/>
              <a:t>‹#›</a:t>
            </a:fld>
            <a:endParaRPr lang="en-US"/>
          </a:p>
        </p:txBody>
      </p:sp>
      <p:pic>
        <p:nvPicPr>
          <p:cNvPr id="7" name="Picture 14" descr="4"/>
          <p:cNvPicPr>
            <a:picLocks noChangeAspect="1" noChangeArrowheads="1"/>
          </p:cNvPicPr>
          <p:nvPr userDrawn="1"/>
        </p:nvPicPr>
        <p:blipFill>
          <a:blip r:embed="rId9" cstate="print"/>
          <a:srcRect/>
          <a:stretch>
            <a:fillRect/>
          </a:stretch>
        </p:blipFill>
        <p:spPr bwMode="auto">
          <a:xfrm>
            <a:off x="152400" y="381000"/>
            <a:ext cx="914400" cy="8826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8" r:id="rId6"/>
    <p:sldLayoutId id="2147483849" r:id="rId7"/>
  </p:sldLayoutIdLst>
  <p:hf hdr="0" dt="0"/>
  <p:txStyles>
    <p:titleStyle>
      <a:lvl1pPr algn="l" defTabSz="914400" rtl="0" eaLnBrk="1" latinLnBrk="0" hangingPunct="1">
        <a:spcBef>
          <a:spcPct val="0"/>
        </a:spcBef>
        <a:buNone/>
        <a:defRPr sz="3200" b="1" kern="1200">
          <a:solidFill>
            <a:srgbClr val="FF0000"/>
          </a:solidFill>
          <a:latin typeface="+mj-lt"/>
          <a:ea typeface="+mj-ea"/>
          <a:cs typeface="+mj-cs"/>
        </a:defRPr>
      </a:lvl1pPr>
    </p:titleStyle>
    <p:bodyStyle>
      <a:lvl1pPr marL="342900" indent="-342900" algn="l" defTabSz="914400" rtl="0" eaLnBrk="1" latinLnBrk="0" hangingPunct="1">
        <a:spcBef>
          <a:spcPct val="20000"/>
        </a:spcBef>
        <a:buClr>
          <a:srgbClr val="7030A0"/>
        </a:buClr>
        <a:buFont typeface="Wingdings" pitchFamily="2" charset="2"/>
        <a:buChar char="§"/>
        <a:defRPr sz="2400" kern="1200">
          <a:solidFill>
            <a:schemeClr val="tx1"/>
          </a:solidFill>
          <a:latin typeface="+mn-lt"/>
          <a:ea typeface="+mn-ea"/>
          <a:cs typeface="+mn-cs"/>
        </a:defRPr>
      </a:lvl1pPr>
      <a:lvl2pPr marL="742950" indent="-285750" algn="l" defTabSz="914400" rtl="0" eaLnBrk="1" latinLnBrk="0" hangingPunct="1">
        <a:spcBef>
          <a:spcPct val="20000"/>
        </a:spcBef>
        <a:buClr>
          <a:srgbClr val="7030A0"/>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63775"/>
            <a:ext cx="7772400" cy="1470025"/>
          </a:xfrm>
        </p:spPr>
        <p:txBody>
          <a:bodyPr/>
          <a:lstStyle/>
          <a:p>
            <a:r>
              <a:rPr lang="en-US" b="1" dirty="0">
                <a:solidFill>
                  <a:srgbClr val="FF0000"/>
                </a:solidFill>
              </a:rPr>
              <a:t>Android</a:t>
            </a:r>
          </a:p>
        </p:txBody>
      </p:sp>
      <p:sp>
        <p:nvSpPr>
          <p:cNvPr id="3" name="Subtitle 2"/>
          <p:cNvSpPr>
            <a:spLocks noGrp="1"/>
          </p:cNvSpPr>
          <p:nvPr>
            <p:ph type="subTitle" idx="1"/>
          </p:nvPr>
        </p:nvSpPr>
        <p:spPr>
          <a:xfrm>
            <a:off x="1371600" y="4572000"/>
            <a:ext cx="6400800" cy="1752600"/>
          </a:xfrm>
        </p:spPr>
        <p:txBody>
          <a:bodyPr>
            <a:normAutofit/>
          </a:bodyPr>
          <a:lstStyle/>
          <a:p>
            <a:r>
              <a:rPr lang="en-US" sz="2000" dirty="0" smtClean="0">
                <a:solidFill>
                  <a:schemeClr val="tx1">
                    <a:lumMod val="95000"/>
                    <a:lumOff val="5000"/>
                  </a:schemeClr>
                </a:solidFill>
              </a:rPr>
              <a:t>2017-2018</a:t>
            </a:r>
            <a:endParaRPr lang="en-US" sz="2000" dirty="0">
              <a:solidFill>
                <a:schemeClr val="tx1">
                  <a:lumMod val="95000"/>
                  <a:lumOff val="5000"/>
                </a:schemeClr>
              </a:solidFill>
            </a:endParaRPr>
          </a:p>
        </p:txBody>
      </p:sp>
      <p:sp>
        <p:nvSpPr>
          <p:cNvPr id="4" name="Subtitle 2"/>
          <p:cNvSpPr txBox="1">
            <a:spLocks/>
          </p:cNvSpPr>
          <p:nvPr/>
        </p:nvSpPr>
        <p:spPr>
          <a:xfrm>
            <a:off x="1371600" y="1905000"/>
            <a:ext cx="6400800" cy="17526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a:ln>
                  <a:noFill/>
                </a:ln>
                <a:solidFill>
                  <a:srgbClr val="7030A0"/>
                </a:solidFill>
                <a:effectLst/>
                <a:uLnTx/>
                <a:uFillTx/>
                <a:latin typeface="+mn-lt"/>
                <a:ea typeface="+mn-ea"/>
                <a:cs typeface="+mn-cs"/>
              </a:rPr>
              <a:t>Lab 01</a:t>
            </a:r>
          </a:p>
        </p:txBody>
      </p:sp>
    </p:spTree>
  </p:cSld>
  <p:clrMapOvr>
    <a:masterClrMapping/>
  </p:clrMapOvr>
  <p:transition spd="med">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2971800"/>
            <a:ext cx="9144000" cy="3749675"/>
          </a:xfrm>
          <a:prstGeom prst="rect">
            <a:avLst/>
          </a:prstGeom>
        </p:spPr>
      </p:pic>
      <p:sp>
        <p:nvSpPr>
          <p:cNvPr id="2" name="Title 1"/>
          <p:cNvSpPr>
            <a:spLocks noGrp="1"/>
          </p:cNvSpPr>
          <p:nvPr>
            <p:ph type="title"/>
          </p:nvPr>
        </p:nvSpPr>
        <p:spPr/>
        <p:txBody>
          <a:bodyPr/>
          <a:lstStyle/>
          <a:p>
            <a:r>
              <a:rPr lang="en-US" dirty="0"/>
              <a:t>R File</a:t>
            </a:r>
          </a:p>
        </p:txBody>
      </p:sp>
      <p:sp>
        <p:nvSpPr>
          <p:cNvPr id="3" name="Content Placeholder 2"/>
          <p:cNvSpPr>
            <a:spLocks noGrp="1"/>
          </p:cNvSpPr>
          <p:nvPr>
            <p:ph idx="1"/>
          </p:nvPr>
        </p:nvSpPr>
        <p:spPr>
          <a:xfrm>
            <a:off x="457200" y="1447800"/>
            <a:ext cx="8229600" cy="4525963"/>
          </a:xfrm>
        </p:spPr>
        <p:txBody>
          <a:bodyPr/>
          <a:lstStyle/>
          <a:p>
            <a:r>
              <a:rPr lang="en-US" dirty="0"/>
              <a:t>It is an automatically generated file, and as such, you never modify it. </a:t>
            </a:r>
          </a:p>
          <a:p>
            <a:r>
              <a:rPr lang="en-US" dirty="0"/>
              <a:t>It is recreated every time you change anything.</a:t>
            </a:r>
          </a:p>
        </p:txBody>
      </p:sp>
      <p:sp>
        <p:nvSpPr>
          <p:cNvPr id="4" name="Footer Placeholder 3"/>
          <p:cNvSpPr>
            <a:spLocks noGrp="1"/>
          </p:cNvSpPr>
          <p:nvPr>
            <p:ph type="ftr" sz="quarter" idx="11"/>
          </p:nvPr>
        </p:nvSpPr>
        <p:spPr>
          <a:xfrm>
            <a:off x="3124200" y="6555477"/>
            <a:ext cx="2895600" cy="365125"/>
          </a:xfrm>
        </p:spPr>
        <p:txBody>
          <a:bodyPr/>
          <a:lstStyle/>
          <a:p>
            <a:r>
              <a:rPr lang="en-US" dirty="0"/>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10</a:t>
            </a:fld>
            <a:endParaRPr lang="en-US"/>
          </a:p>
        </p:txBody>
      </p:sp>
      <p:sp>
        <p:nvSpPr>
          <p:cNvPr id="7" name="Rectangle 6"/>
          <p:cNvSpPr/>
          <p:nvPr/>
        </p:nvSpPr>
        <p:spPr>
          <a:xfrm>
            <a:off x="-16566" y="2988537"/>
            <a:ext cx="2378765" cy="66906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648339"/>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Source Code</a:t>
            </a:r>
          </a:p>
        </p:txBody>
      </p:sp>
      <p:sp>
        <p:nvSpPr>
          <p:cNvPr id="3" name="Content Placeholder 2"/>
          <p:cNvSpPr>
            <a:spLocks noGrp="1"/>
          </p:cNvSpPr>
          <p:nvPr>
            <p:ph idx="1"/>
          </p:nvPr>
        </p:nvSpPr>
        <p:spPr/>
        <p:txBody>
          <a:bodyPr/>
          <a:lstStyle/>
          <a:p>
            <a:r>
              <a:rPr lang="en-US" dirty="0"/>
              <a:t>The Java code is what drives everything. </a:t>
            </a:r>
          </a:p>
          <a:p>
            <a:r>
              <a:rPr lang="en-US" dirty="0"/>
              <a:t>This is the code that ultimately gets converted and runs your application</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11</a:t>
            </a:fld>
            <a:endParaRPr lang="en-US"/>
          </a:p>
        </p:txBody>
      </p:sp>
      <p:pic>
        <p:nvPicPr>
          <p:cNvPr id="2050" name="Picture 2" descr="C:\Users\Nehal\Pictures\Untitled.png"/>
          <p:cNvPicPr>
            <a:picLocks noChangeAspect="1" noChangeArrowheads="1"/>
          </p:cNvPicPr>
          <p:nvPr/>
        </p:nvPicPr>
        <p:blipFill>
          <a:blip r:embed="rId3" cstate="print"/>
          <a:srcRect/>
          <a:stretch>
            <a:fillRect/>
          </a:stretch>
        </p:blipFill>
        <p:spPr bwMode="auto">
          <a:xfrm>
            <a:off x="381000" y="5410200"/>
            <a:ext cx="8374063" cy="790575"/>
          </a:xfrm>
          <a:prstGeom prst="rect">
            <a:avLst/>
          </a:prstGeom>
          <a:noFill/>
        </p:spPr>
      </p:pic>
      <p:pic>
        <p:nvPicPr>
          <p:cNvPr id="6" name="Picture 2"/>
          <p:cNvPicPr>
            <a:picLocks noChangeAspect="1" noChangeArrowheads="1"/>
          </p:cNvPicPr>
          <p:nvPr/>
        </p:nvPicPr>
        <p:blipFill>
          <a:blip r:embed="rId4" cstate="print"/>
          <a:srcRect l="5000" t="13000" r="21875" b="40000"/>
          <a:stretch>
            <a:fillRect/>
          </a:stretch>
        </p:blipFill>
        <p:spPr bwMode="auto">
          <a:xfrm>
            <a:off x="533400" y="2971800"/>
            <a:ext cx="8153400" cy="2438400"/>
          </a:xfrm>
          <a:prstGeom prst="rect">
            <a:avLst/>
          </a:prstGeom>
          <a:noFill/>
          <a:ln w="9525">
            <a:noFill/>
            <a:miter lim="800000"/>
            <a:headEnd/>
            <a:tailEnd/>
          </a:ln>
        </p:spPr>
      </p:pic>
      <p:sp>
        <p:nvSpPr>
          <p:cNvPr id="10" name="Rectangle 9"/>
          <p:cNvSpPr/>
          <p:nvPr/>
        </p:nvSpPr>
        <p:spPr>
          <a:xfrm>
            <a:off x="1447800" y="4876800"/>
            <a:ext cx="7467600" cy="3048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How To access data in files ?</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12</a:t>
            </a:fld>
            <a:endParaRPr lang="en-US"/>
          </a:p>
        </p:txBody>
      </p:sp>
      <p:graphicFrame>
        <p:nvGraphicFramePr>
          <p:cNvPr id="7" name="Diagram 6"/>
          <p:cNvGraphicFramePr/>
          <p:nvPr/>
        </p:nvGraphicFramePr>
        <p:xfrm>
          <a:off x="1066800" y="14478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3200400" y="4724400"/>
            <a:ext cx="2332370" cy="400110"/>
          </a:xfrm>
          <a:prstGeom prst="rect">
            <a:avLst/>
          </a:prstGeom>
          <a:noFill/>
        </p:spPr>
        <p:txBody>
          <a:bodyPr wrap="none" rtlCol="0">
            <a:spAutoFit/>
          </a:bodyPr>
          <a:lstStyle/>
          <a:p>
            <a:r>
              <a:rPr lang="en-US" sz="2000" b="1" dirty="0">
                <a:solidFill>
                  <a:schemeClr val="tx2">
                    <a:lumMod val="75000"/>
                  </a:schemeClr>
                </a:solidFill>
              </a:rPr>
              <a:t>@string/</a:t>
            </a:r>
            <a:r>
              <a:rPr lang="en-US" sz="2000" b="1" dirty="0" err="1">
                <a:solidFill>
                  <a:schemeClr val="tx2">
                    <a:lumMod val="75000"/>
                  </a:schemeClr>
                </a:solidFill>
              </a:rPr>
              <a:t>stringname</a:t>
            </a:r>
            <a:endParaRPr lang="en-US" sz="2000" b="1" dirty="0">
              <a:solidFill>
                <a:schemeClr val="tx2">
                  <a:lumMod val="75000"/>
                </a:schemeClr>
              </a:solidFill>
            </a:endParaRPr>
          </a:p>
        </p:txBody>
      </p:sp>
      <p:sp>
        <p:nvSpPr>
          <p:cNvPr id="10" name="TextBox 9"/>
          <p:cNvSpPr txBox="1"/>
          <p:nvPr/>
        </p:nvSpPr>
        <p:spPr>
          <a:xfrm>
            <a:off x="152400" y="2590800"/>
            <a:ext cx="2482731" cy="400110"/>
          </a:xfrm>
          <a:prstGeom prst="rect">
            <a:avLst/>
          </a:prstGeom>
          <a:noFill/>
        </p:spPr>
        <p:txBody>
          <a:bodyPr wrap="none" rtlCol="0">
            <a:spAutoFit/>
          </a:bodyPr>
          <a:lstStyle/>
          <a:p>
            <a:r>
              <a:rPr lang="en-US" sz="2000" b="1" dirty="0" err="1">
                <a:solidFill>
                  <a:schemeClr val="tx2">
                    <a:lumMod val="75000"/>
                  </a:schemeClr>
                </a:solidFill>
              </a:rPr>
              <a:t>R.Layout.layoutName</a:t>
            </a:r>
            <a:endParaRPr lang="en-US" sz="2000" b="1" dirty="0">
              <a:solidFill>
                <a:schemeClr val="tx2">
                  <a:lumMod val="75000"/>
                </a:schemeClr>
              </a:solidFill>
            </a:endParaRPr>
          </a:p>
        </p:txBody>
      </p:sp>
      <p:cxnSp>
        <p:nvCxnSpPr>
          <p:cNvPr id="19" name="Straight Arrow Connector 18"/>
          <p:cNvCxnSpPr/>
          <p:nvPr/>
        </p:nvCxnSpPr>
        <p:spPr>
          <a:xfrm flipH="1">
            <a:off x="2362200" y="2514600"/>
            <a:ext cx="6858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733800" y="4191000"/>
            <a:ext cx="1447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562600" y="2514600"/>
            <a:ext cx="2295821" cy="400110"/>
          </a:xfrm>
          <a:prstGeom prst="rect">
            <a:avLst/>
          </a:prstGeom>
          <a:noFill/>
        </p:spPr>
        <p:txBody>
          <a:bodyPr wrap="none" rtlCol="0">
            <a:spAutoFit/>
          </a:bodyPr>
          <a:lstStyle/>
          <a:p>
            <a:r>
              <a:rPr lang="en-US" sz="2000" b="1" dirty="0" err="1">
                <a:solidFill>
                  <a:schemeClr val="tx2">
                    <a:lumMod val="75000"/>
                  </a:schemeClr>
                </a:solidFill>
              </a:rPr>
              <a:t>R.String.stringname</a:t>
            </a:r>
            <a:endParaRPr lang="en-US" sz="2000" b="1" dirty="0">
              <a:solidFill>
                <a:schemeClr val="tx2">
                  <a:lumMod val="75000"/>
                </a:schemeClr>
              </a:solidFill>
            </a:endParaRPr>
          </a:p>
        </p:txBody>
      </p:sp>
      <p:cxnSp>
        <p:nvCxnSpPr>
          <p:cNvPr id="24" name="Straight Arrow Connector 23"/>
          <p:cNvCxnSpPr/>
          <p:nvPr/>
        </p:nvCxnSpPr>
        <p:spPr>
          <a:xfrm>
            <a:off x="5181600" y="2514600"/>
            <a:ext cx="7620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Rounded Rectangle 4"/>
          <p:cNvSpPr/>
          <p:nvPr/>
        </p:nvSpPr>
        <p:spPr>
          <a:xfrm>
            <a:off x="3699460" y="2882542"/>
            <a:ext cx="1745080" cy="10929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String.xml</a:t>
            </a: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1+#ppt_w/2"/>
                                          </p:val>
                                        </p:tav>
                                        <p:tav tm="100000">
                                          <p:val>
                                            <p:strVal val="#ppt_x"/>
                                          </p:val>
                                        </p:tav>
                                      </p:tavLst>
                                    </p:anim>
                                    <p:anim calcmode="lin" valueType="num">
                                      <p:cBhvr additive="base">
                                        <p:cTn id="18" dur="500" fill="hold"/>
                                        <p:tgtEl>
                                          <p:spTgt spid="22"/>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1+#ppt_w/2"/>
                                          </p:val>
                                        </p:tav>
                                        <p:tav tm="100000">
                                          <p:val>
                                            <p:strVal val="#ppt_x"/>
                                          </p:val>
                                        </p:tav>
                                      </p:tavLst>
                                    </p:anim>
                                    <p:anim calcmode="lin" valueType="num">
                                      <p:cBhvr additive="base">
                                        <p:cTn id="22"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Hello World Example</a:t>
            </a:r>
          </a:p>
        </p:txBody>
      </p:sp>
      <p:sp>
        <p:nvSpPr>
          <p:cNvPr id="3" name="Content Placeholder 2"/>
          <p:cNvSpPr>
            <a:spLocks noGrp="1"/>
          </p:cNvSpPr>
          <p:nvPr>
            <p:ph sz="half" idx="1"/>
          </p:nvPr>
        </p:nvSpPr>
        <p:spPr/>
        <p:txBody>
          <a:bodyPr>
            <a:normAutofit lnSpcReduction="10000"/>
          </a:bodyPr>
          <a:lstStyle/>
          <a:p>
            <a:r>
              <a:rPr lang="en-US" dirty="0"/>
              <a:t>Running the project </a:t>
            </a:r>
          </a:p>
          <a:p>
            <a:pPr lvl="1"/>
            <a:r>
              <a:rPr lang="en-US" dirty="0"/>
              <a:t>First, We will create new Android Virtual Device (AVD)</a:t>
            </a:r>
          </a:p>
          <a:p>
            <a:pPr lvl="2"/>
            <a:r>
              <a:rPr lang="en-US" dirty="0"/>
              <a:t>In Android Studio, Tools </a:t>
            </a:r>
            <a:r>
              <a:rPr lang="en-US" dirty="0">
                <a:sym typeface="Wingdings" pitchFamily="2" charset="2"/>
              </a:rPr>
              <a:t>Android AVD Manager</a:t>
            </a:r>
          </a:p>
          <a:p>
            <a:pPr lvl="2"/>
            <a:r>
              <a:rPr lang="en-US" dirty="0">
                <a:sym typeface="Wingdings" pitchFamily="2" charset="2"/>
              </a:rPr>
              <a:t> Specify Device then target then Name</a:t>
            </a:r>
          </a:p>
          <a:p>
            <a:pPr lvl="2"/>
            <a:r>
              <a:rPr lang="en-US" dirty="0">
                <a:sym typeface="Wingdings" pitchFamily="2" charset="2"/>
              </a:rPr>
              <a:t>Finally, Finish</a:t>
            </a:r>
          </a:p>
          <a:p>
            <a:pPr lvl="1"/>
            <a:r>
              <a:rPr lang="en-US" dirty="0">
                <a:sym typeface="Wingdings" pitchFamily="2" charset="2"/>
              </a:rPr>
              <a:t>Then right click on the project  run </a:t>
            </a:r>
            <a:r>
              <a:rPr lang="en-US" dirty="0" err="1">
                <a:sym typeface="Wingdings" pitchFamily="2" charset="2"/>
              </a:rPr>
              <a:t>MainActivity</a:t>
            </a:r>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13</a:t>
            </a:fld>
            <a:endParaRPr lang="en-US"/>
          </a:p>
        </p:txBody>
      </p:sp>
      <p:pic>
        <p:nvPicPr>
          <p:cNvPr id="7" name="Content Placeholder 6"/>
          <p:cNvPicPr>
            <a:picLocks noGrp="1" noChangeAspect="1"/>
          </p:cNvPicPr>
          <p:nvPr>
            <p:ph sz="half" idx="2"/>
          </p:nvPr>
        </p:nvPicPr>
        <p:blipFill rotWithShape="1">
          <a:blip r:embed="rId3"/>
          <a:srcRect l="22641" t="14099" r="24339" b="32434"/>
          <a:stretch/>
        </p:blipFill>
        <p:spPr>
          <a:xfrm>
            <a:off x="4491318" y="2514600"/>
            <a:ext cx="4636993" cy="2629133"/>
          </a:xfrm>
          <a:prstGeom prst="rect">
            <a:avLst/>
          </a:prstGeom>
        </p:spPr>
      </p:pic>
    </p:spTree>
  </p:cSld>
  <p:clrMapOvr>
    <a:masterClrMapping/>
  </p:clrMapOvr>
  <p:transition spd="med">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714500"/>
            <a:ext cx="7162800" cy="5143500"/>
          </a:xfrm>
          <a:prstGeom prst="rect">
            <a:avLst/>
          </a:prstGeom>
        </p:spPr>
      </p:pic>
      <p:pic>
        <p:nvPicPr>
          <p:cNvPr id="6" name="Picture 5"/>
          <p:cNvPicPr>
            <a:picLocks noChangeAspect="1"/>
          </p:cNvPicPr>
          <p:nvPr/>
        </p:nvPicPr>
        <p:blipFill>
          <a:blip r:embed="rId3"/>
          <a:stretch>
            <a:fillRect/>
          </a:stretch>
        </p:blipFill>
        <p:spPr>
          <a:xfrm>
            <a:off x="1066800" y="1714501"/>
            <a:ext cx="7391400" cy="5143500"/>
          </a:xfrm>
          <a:prstGeom prst="rect">
            <a:avLst/>
          </a:prstGeom>
        </p:spPr>
      </p:pic>
      <p:sp>
        <p:nvSpPr>
          <p:cNvPr id="2" name="Title 1"/>
          <p:cNvSpPr>
            <a:spLocks noGrp="1"/>
          </p:cNvSpPr>
          <p:nvPr>
            <p:ph type="title"/>
          </p:nvPr>
        </p:nvSpPr>
        <p:spPr/>
        <p:txBody>
          <a:bodyPr/>
          <a:lstStyle/>
          <a:p>
            <a:r>
              <a:rPr lang="en-US" dirty="0"/>
              <a:t>Running Hello World Example Cont’</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14</a:t>
            </a:fld>
            <a:endParaRPr lang="en-US"/>
          </a:p>
        </p:txBody>
      </p:sp>
      <p:sp>
        <p:nvSpPr>
          <p:cNvPr id="10" name="Rectangle 9"/>
          <p:cNvSpPr/>
          <p:nvPr/>
        </p:nvSpPr>
        <p:spPr>
          <a:xfrm>
            <a:off x="1143000" y="6477000"/>
            <a:ext cx="1600200" cy="3667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1447800" y="1714500"/>
            <a:ext cx="7410470" cy="5163092"/>
          </a:xfrm>
          <a:prstGeom prst="rect">
            <a:avLst/>
          </a:prstGeom>
        </p:spPr>
      </p:pic>
      <p:pic>
        <p:nvPicPr>
          <p:cNvPr id="9" name="Picture 8"/>
          <p:cNvPicPr>
            <a:picLocks noChangeAspect="1"/>
          </p:cNvPicPr>
          <p:nvPr/>
        </p:nvPicPr>
        <p:blipFill>
          <a:blip r:embed="rId5"/>
          <a:stretch>
            <a:fillRect/>
          </a:stretch>
        </p:blipFill>
        <p:spPr>
          <a:xfrm>
            <a:off x="1760306" y="1700212"/>
            <a:ext cx="7097964" cy="5177380"/>
          </a:xfrm>
          <a:prstGeom prst="rect">
            <a:avLst/>
          </a:prstGeom>
        </p:spPr>
      </p:pic>
      <p:pic>
        <p:nvPicPr>
          <p:cNvPr id="12" name="Picture 11"/>
          <p:cNvPicPr>
            <a:picLocks noChangeAspect="1"/>
          </p:cNvPicPr>
          <p:nvPr/>
        </p:nvPicPr>
        <p:blipFill>
          <a:blip r:embed="rId6"/>
          <a:stretch>
            <a:fillRect/>
          </a:stretch>
        </p:blipFill>
        <p:spPr>
          <a:xfrm>
            <a:off x="2267981" y="1714499"/>
            <a:ext cx="6876019" cy="5129213"/>
          </a:xfrm>
          <a:prstGeom prst="rect">
            <a:avLst/>
          </a:prstGeom>
        </p:spPr>
      </p:pic>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743075"/>
            <a:ext cx="6400800" cy="5114925"/>
          </a:xfrm>
          <a:prstGeom prst="rect">
            <a:avLst/>
          </a:prstGeom>
        </p:spPr>
      </p:pic>
      <p:sp>
        <p:nvSpPr>
          <p:cNvPr id="2" name="Title 1"/>
          <p:cNvSpPr>
            <a:spLocks noGrp="1"/>
          </p:cNvSpPr>
          <p:nvPr>
            <p:ph type="title"/>
          </p:nvPr>
        </p:nvSpPr>
        <p:spPr/>
        <p:txBody>
          <a:bodyPr/>
          <a:lstStyle/>
          <a:p>
            <a:r>
              <a:rPr lang="en-US" dirty="0"/>
              <a:t>Running Hello World Example Cont’</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15</a:t>
            </a:fld>
            <a:endParaRPr lang="en-US"/>
          </a:p>
        </p:txBody>
      </p:sp>
      <p:pic>
        <p:nvPicPr>
          <p:cNvPr id="7" name="Picture 2"/>
          <p:cNvPicPr>
            <a:picLocks noChangeAspect="1" noChangeArrowheads="1"/>
          </p:cNvPicPr>
          <p:nvPr/>
        </p:nvPicPr>
        <p:blipFill>
          <a:blip r:embed="rId3" cstate="print"/>
          <a:srcRect l="10625" r="22500" b="4000"/>
          <a:stretch>
            <a:fillRect/>
          </a:stretch>
        </p:blipFill>
        <p:spPr bwMode="auto">
          <a:xfrm>
            <a:off x="1260350" y="1752600"/>
            <a:ext cx="5292850" cy="5105400"/>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l="21669" r="29722" b="6250"/>
          <a:stretch>
            <a:fillRect/>
          </a:stretch>
        </p:blipFill>
        <p:spPr bwMode="auto">
          <a:xfrm>
            <a:off x="2601086" y="1743075"/>
            <a:ext cx="4706620" cy="5103564"/>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l="21303" r="30088" b="8333"/>
          <a:stretch>
            <a:fillRect/>
          </a:stretch>
        </p:blipFill>
        <p:spPr bwMode="auto">
          <a:xfrm>
            <a:off x="4044319" y="1731714"/>
            <a:ext cx="4815320" cy="5105400"/>
          </a:xfrm>
          <a:prstGeom prst="rect">
            <a:avLst/>
          </a:prstGeom>
          <a:noFill/>
          <a:ln w="9525">
            <a:noFill/>
            <a:miter lim="800000"/>
            <a:headEnd/>
            <a:tailEnd/>
          </a:ln>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 Example Cont’</a:t>
            </a:r>
          </a:p>
        </p:txBody>
      </p:sp>
      <p:sp>
        <p:nvSpPr>
          <p:cNvPr id="3" name="Content Placeholder 2"/>
          <p:cNvSpPr>
            <a:spLocks noGrp="1"/>
          </p:cNvSpPr>
          <p:nvPr>
            <p:ph idx="1"/>
          </p:nvPr>
        </p:nvSpPr>
        <p:spPr/>
        <p:txBody>
          <a:bodyPr/>
          <a:lstStyle/>
          <a:p>
            <a:r>
              <a:rPr lang="en-US" dirty="0"/>
              <a:t>15 Minutes</a:t>
            </a:r>
          </a:p>
          <a:p>
            <a:pPr lvl="1"/>
            <a:r>
              <a:rPr lang="en-US" dirty="0"/>
              <a:t>Create Project.</a:t>
            </a:r>
          </a:p>
          <a:p>
            <a:pPr lvl="1"/>
            <a:r>
              <a:rPr lang="en-US" dirty="0"/>
              <a:t>Create an AVD if it not exist</a:t>
            </a:r>
          </a:p>
          <a:p>
            <a:pPr lvl="1"/>
            <a:r>
              <a:rPr lang="en-US" dirty="0"/>
              <a:t>Run it.</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16</a:t>
            </a:fld>
            <a:endParaRPr lang="en-US"/>
          </a:p>
        </p:txBody>
      </p:sp>
      <p:pic>
        <p:nvPicPr>
          <p:cNvPr id="6" name="Picture 2" descr="C:\Users\Nehal\Desktop\6a00e54f8c25c988340167648e5a21970b-800wi.gif"/>
          <p:cNvPicPr>
            <a:picLocks noChangeAspect="1" noChangeArrowheads="1"/>
          </p:cNvPicPr>
          <p:nvPr/>
        </p:nvPicPr>
        <p:blipFill>
          <a:blip r:embed="rId2" cstate="print"/>
          <a:srcRect/>
          <a:stretch>
            <a:fillRect/>
          </a:stretch>
        </p:blipFill>
        <p:spPr bwMode="auto">
          <a:xfrm>
            <a:off x="5572125" y="1981200"/>
            <a:ext cx="3419475" cy="3276600"/>
          </a:xfrm>
          <a:prstGeom prst="rect">
            <a:avLst/>
          </a:prstGeom>
          <a:noFill/>
        </p:spPr>
      </p:pic>
    </p:spTree>
  </p:cSld>
  <p:clrMapOvr>
    <a:masterClrMapping/>
  </p:clrMapOvr>
  <p:transition spd="med">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Two Numbers Example</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17</a:t>
            </a:fld>
            <a:endParaRPr lang="en-US"/>
          </a:p>
        </p:txBody>
      </p:sp>
      <p:pic>
        <p:nvPicPr>
          <p:cNvPr id="6" name="Picture 5"/>
          <p:cNvPicPr>
            <a:picLocks noChangeAspect="1"/>
          </p:cNvPicPr>
          <p:nvPr/>
        </p:nvPicPr>
        <p:blipFill rotWithShape="1">
          <a:blip r:embed="rId3"/>
          <a:srcRect l="17570" t="27084" r="41434" b="14583"/>
          <a:stretch/>
        </p:blipFill>
        <p:spPr>
          <a:xfrm>
            <a:off x="51580" y="1905000"/>
            <a:ext cx="4457898" cy="3566318"/>
          </a:xfrm>
          <a:prstGeom prst="rect">
            <a:avLst/>
          </a:prstGeom>
        </p:spPr>
      </p:pic>
      <p:pic>
        <p:nvPicPr>
          <p:cNvPr id="7" name="Picture 6"/>
          <p:cNvPicPr>
            <a:picLocks noChangeAspect="1"/>
          </p:cNvPicPr>
          <p:nvPr/>
        </p:nvPicPr>
        <p:blipFill rotWithShape="1">
          <a:blip r:embed="rId4"/>
          <a:srcRect l="17204" t="27083" r="35359" b="13541"/>
          <a:stretch/>
        </p:blipFill>
        <p:spPr>
          <a:xfrm>
            <a:off x="3948078" y="1905000"/>
            <a:ext cx="5122068" cy="3604418"/>
          </a:xfrm>
          <a:prstGeom prst="rect">
            <a:avLst/>
          </a:prstGeom>
        </p:spPr>
      </p:pic>
      <p:sp>
        <p:nvSpPr>
          <p:cNvPr id="8" name="Rectangle 7"/>
          <p:cNvSpPr/>
          <p:nvPr/>
        </p:nvSpPr>
        <p:spPr>
          <a:xfrm>
            <a:off x="4915098" y="3398441"/>
            <a:ext cx="495102" cy="33535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 Two Numbers Example: What will be changed !!!</a:t>
            </a:r>
            <a:br>
              <a:rPr lang="en-US" dirty="0"/>
            </a:br>
            <a:endParaRPr lang="en-US" dirty="0"/>
          </a:p>
        </p:txBody>
      </p:sp>
      <p:sp>
        <p:nvSpPr>
          <p:cNvPr id="3" name="Content Placeholder 2"/>
          <p:cNvSpPr>
            <a:spLocks noGrp="1"/>
          </p:cNvSpPr>
          <p:nvPr>
            <p:ph idx="1"/>
          </p:nvPr>
        </p:nvSpPr>
        <p:spPr/>
        <p:txBody>
          <a:bodyPr/>
          <a:lstStyle/>
          <a:p>
            <a:r>
              <a:rPr lang="en-US" dirty="0"/>
              <a:t>Main.xml file </a:t>
            </a:r>
            <a:r>
              <a:rPr lang="en-US" dirty="0">
                <a:sym typeface="Wingdings" pitchFamily="2" charset="2"/>
              </a:rPr>
              <a:t> Layout</a:t>
            </a:r>
            <a:endParaRPr lang="en-US" dirty="0"/>
          </a:p>
          <a:p>
            <a:r>
              <a:rPr lang="en-US" dirty="0"/>
              <a:t>Main.java file </a:t>
            </a:r>
            <a:r>
              <a:rPr lang="en-US" dirty="0">
                <a:sym typeface="Wingdings" pitchFamily="2" charset="2"/>
              </a:rPr>
              <a:t> Code</a:t>
            </a:r>
            <a:endParaRPr lang="en-US" dirty="0"/>
          </a:p>
          <a:p>
            <a:r>
              <a:rPr lang="en-US" dirty="0"/>
              <a:t>String.xml file </a:t>
            </a:r>
            <a:r>
              <a:rPr lang="en-US" dirty="0">
                <a:sym typeface="Wingdings" pitchFamily="2" charset="2"/>
              </a:rPr>
              <a:t> Texts used in GUI</a:t>
            </a:r>
            <a:endParaRPr lang="en-US" dirty="0"/>
          </a:p>
          <a:p>
            <a:pPr>
              <a:buNone/>
            </a:pPr>
            <a:endParaRPr lang="en-US" dirty="0"/>
          </a:p>
          <a:p>
            <a:pPr algn="ctr">
              <a:buNone/>
            </a:pPr>
            <a:r>
              <a:rPr lang="en-US" dirty="0">
                <a:effectLst>
                  <a:outerShdw blurRad="38100" dist="38100" dir="2700000" algn="tl">
                    <a:srgbClr val="000000">
                      <a:alpha val="43137"/>
                    </a:srgbClr>
                  </a:outerShdw>
                </a:effectLst>
              </a:rPr>
              <a:t>Note: R file is automatically changed</a:t>
            </a:r>
          </a:p>
          <a:p>
            <a:endParaRPr lang="en-US"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18</a:t>
            </a:fld>
            <a:endParaRPr lang="en-US"/>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 Class</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19</a:t>
            </a:fld>
            <a:endParaRPr lang="en-US"/>
          </a:p>
        </p:txBody>
      </p:sp>
      <p:pic>
        <p:nvPicPr>
          <p:cNvPr id="3074" name="Picture 2"/>
          <p:cNvPicPr>
            <a:picLocks noChangeAspect="1" noChangeArrowheads="1"/>
          </p:cNvPicPr>
          <p:nvPr/>
        </p:nvPicPr>
        <p:blipFill>
          <a:blip r:embed="rId2" cstate="print"/>
          <a:srcRect l="27525" t="20833" r="38507" b="17708"/>
          <a:stretch>
            <a:fillRect/>
          </a:stretch>
        </p:blipFill>
        <p:spPr bwMode="auto">
          <a:xfrm>
            <a:off x="1600200" y="1371600"/>
            <a:ext cx="5105400" cy="5193424"/>
          </a:xfrm>
          <a:prstGeom prst="rect">
            <a:avLst/>
          </a:prstGeom>
          <a:noFill/>
          <a:ln w="9525">
            <a:noFill/>
            <a:miter lim="800000"/>
            <a:headEnd/>
            <a:tailEnd/>
          </a:ln>
        </p:spPr>
      </p:pic>
    </p:spTree>
  </p:cSld>
  <p:clrMapOvr>
    <a:masterClrMapping/>
  </p:clrMapOvr>
  <p:transition>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FF0000"/>
                </a:solidFill>
              </a:rPr>
              <a:t>Agenda</a:t>
            </a:r>
          </a:p>
        </p:txBody>
      </p:sp>
      <p:sp>
        <p:nvSpPr>
          <p:cNvPr id="3" name="Content Placeholder 2"/>
          <p:cNvSpPr>
            <a:spLocks noGrp="1"/>
          </p:cNvSpPr>
          <p:nvPr>
            <p:ph idx="1"/>
          </p:nvPr>
        </p:nvSpPr>
        <p:spPr/>
        <p:txBody>
          <a:bodyPr>
            <a:normAutofit/>
          </a:bodyPr>
          <a:lstStyle/>
          <a:p>
            <a:pPr>
              <a:buClr>
                <a:srgbClr val="7030A0"/>
              </a:buClr>
              <a:buFont typeface="Wingdings" pitchFamily="2" charset="2"/>
              <a:buChar char="§"/>
            </a:pPr>
            <a:r>
              <a:rPr lang="en-US" dirty="0"/>
              <a:t>What is Android?</a:t>
            </a:r>
          </a:p>
          <a:p>
            <a:pPr>
              <a:buClr>
                <a:srgbClr val="7030A0"/>
              </a:buClr>
              <a:buFont typeface="Wingdings" pitchFamily="2" charset="2"/>
              <a:buChar char="§"/>
            </a:pPr>
            <a:r>
              <a:rPr lang="en-US" dirty="0"/>
              <a:t>What tools will be used in Lab?</a:t>
            </a:r>
          </a:p>
          <a:p>
            <a:r>
              <a:rPr lang="en-US" dirty="0"/>
              <a:t>Hello World Example</a:t>
            </a:r>
          </a:p>
          <a:p>
            <a:pPr>
              <a:buClr>
                <a:srgbClr val="7030A0"/>
              </a:buClr>
              <a:buFont typeface="Wingdings" pitchFamily="2" charset="2"/>
              <a:buChar char="§"/>
            </a:pPr>
            <a:r>
              <a:rPr lang="en-US" dirty="0"/>
              <a:t>What files exist in an android project?</a:t>
            </a:r>
          </a:p>
          <a:p>
            <a:r>
              <a:rPr lang="en-US" dirty="0"/>
              <a:t>How To access data in files ?</a:t>
            </a:r>
          </a:p>
          <a:p>
            <a:pPr>
              <a:buClr>
                <a:srgbClr val="7030A0"/>
              </a:buClr>
              <a:buFont typeface="Wingdings" pitchFamily="2" charset="2"/>
              <a:buChar char="§"/>
            </a:pPr>
            <a:r>
              <a:rPr lang="en-US" dirty="0"/>
              <a:t>Add Two Numbers Example</a:t>
            </a:r>
          </a:p>
          <a:p>
            <a:r>
              <a:rPr lang="en-US" dirty="0"/>
              <a:t>On going term application</a:t>
            </a:r>
          </a:p>
          <a:p>
            <a:pPr marL="0" indent="0">
              <a:buClr>
                <a:srgbClr val="7030A0"/>
              </a:buClr>
              <a:buNone/>
            </a:pPr>
            <a:endParaRPr lang="en-US" dirty="0"/>
          </a:p>
        </p:txBody>
      </p:sp>
      <p:sp>
        <p:nvSpPr>
          <p:cNvPr id="5" name="Slide Number Placeholder 4"/>
          <p:cNvSpPr>
            <a:spLocks noGrp="1"/>
          </p:cNvSpPr>
          <p:nvPr>
            <p:ph type="sldNum" sz="quarter" idx="12"/>
          </p:nvPr>
        </p:nvSpPr>
        <p:spPr/>
        <p:txBody>
          <a:bodyPr/>
          <a:lstStyle/>
          <a:p>
            <a:fld id="{FFD3E96C-1596-48F8-978E-9F6EBBD9775F}" type="slidenum">
              <a:rPr lang="en-US" smtClean="0"/>
              <a:pPr/>
              <a:t>2</a:t>
            </a:fld>
            <a:endParaRPr lang="en-US"/>
          </a:p>
        </p:txBody>
      </p:sp>
      <p:sp>
        <p:nvSpPr>
          <p:cNvPr id="6" name="Footer Placeholder 5"/>
          <p:cNvSpPr>
            <a:spLocks noGrp="1"/>
          </p:cNvSpPr>
          <p:nvPr>
            <p:ph type="ftr" sz="quarter" idx="11"/>
          </p:nvPr>
        </p:nvSpPr>
        <p:spPr/>
        <p:txBody>
          <a:bodyPr/>
          <a:lstStyle/>
          <a:p>
            <a:r>
              <a:rPr lang="en-US"/>
              <a:t>Mobile Computing</a:t>
            </a:r>
          </a:p>
        </p:txBody>
      </p:sp>
    </p:spTree>
  </p:cSld>
  <p:clrMapOvr>
    <a:masterClrMapping/>
  </p:clrMapOvr>
  <p:transition spd="med">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 Two Numbers Example: How to add action on the button?</a:t>
            </a:r>
            <a:br>
              <a:rPr lang="en-US" dirty="0"/>
            </a:br>
            <a:endParaRPr lang="en-US" dirty="0"/>
          </a:p>
        </p:txBody>
      </p:sp>
      <p:sp>
        <p:nvSpPr>
          <p:cNvPr id="3" name="Content Placeholder 2"/>
          <p:cNvSpPr>
            <a:spLocks noGrp="1"/>
          </p:cNvSpPr>
          <p:nvPr>
            <p:ph idx="1"/>
          </p:nvPr>
        </p:nvSpPr>
        <p:spPr>
          <a:xfrm>
            <a:off x="457200" y="1295400"/>
            <a:ext cx="8229600" cy="4525963"/>
          </a:xfrm>
        </p:spPr>
        <p:txBody>
          <a:bodyPr/>
          <a:lstStyle/>
          <a:p>
            <a:r>
              <a:rPr lang="en-US" dirty="0"/>
              <a:t>First we need to get button id so we can add action listener on it.</a:t>
            </a:r>
          </a:p>
          <a:p>
            <a:pPr lvl="1" algn="ctr">
              <a:buNone/>
            </a:pPr>
            <a:r>
              <a:rPr lang="en-US" sz="2400" b="1" dirty="0" err="1">
                <a:solidFill>
                  <a:schemeClr val="tx2">
                    <a:lumMod val="75000"/>
                  </a:schemeClr>
                </a:solidFill>
              </a:rPr>
              <a:t>findViewById</a:t>
            </a:r>
            <a:r>
              <a:rPr lang="en-US" sz="2400" b="1" dirty="0">
                <a:solidFill>
                  <a:schemeClr val="tx2">
                    <a:lumMod val="75000"/>
                  </a:schemeClr>
                </a:solidFill>
              </a:rPr>
              <a:t>(</a:t>
            </a:r>
            <a:r>
              <a:rPr lang="en-US" sz="2400" b="1" dirty="0" err="1">
                <a:solidFill>
                  <a:schemeClr val="tx2">
                    <a:lumMod val="75000"/>
                  </a:schemeClr>
                </a:solidFill>
              </a:rPr>
              <a:t>R.id.</a:t>
            </a:r>
            <a:r>
              <a:rPr lang="en-US" sz="2400" b="1" i="1" dirty="0" err="1">
                <a:solidFill>
                  <a:schemeClr val="tx2">
                    <a:lumMod val="75000"/>
                  </a:schemeClr>
                </a:solidFill>
              </a:rPr>
              <a:t>btn_add</a:t>
            </a:r>
            <a:r>
              <a:rPr lang="en-US" sz="2400" b="1" i="1" dirty="0">
                <a:solidFill>
                  <a:schemeClr val="tx2">
                    <a:lumMod val="75000"/>
                  </a:schemeClr>
                </a:solidFill>
              </a:rPr>
              <a:t>)</a:t>
            </a:r>
          </a:p>
          <a:p>
            <a:pPr lvl="1" algn="ctr">
              <a:buNone/>
            </a:pPr>
            <a:endParaRPr lang="en-US" sz="2400" b="1" i="1" dirty="0">
              <a:solidFill>
                <a:schemeClr val="tx2">
                  <a:lumMod val="75000"/>
                </a:schemeClr>
              </a:solidFill>
            </a:endParaRPr>
          </a:p>
          <a:p>
            <a:endParaRPr lang="en-US" dirty="0"/>
          </a:p>
          <a:p>
            <a:r>
              <a:rPr lang="en-US" dirty="0"/>
              <a:t>Then add </a:t>
            </a:r>
            <a:r>
              <a:rPr lang="en-US" dirty="0" err="1"/>
              <a:t>actionListener</a:t>
            </a:r>
            <a:r>
              <a:rPr lang="en-US" dirty="0"/>
              <a:t> to the button on the main.java in the </a:t>
            </a:r>
            <a:r>
              <a:rPr lang="en-US" dirty="0" err="1"/>
              <a:t>onCreate</a:t>
            </a:r>
            <a:r>
              <a:rPr lang="en-US" dirty="0"/>
              <a:t> Method</a:t>
            </a:r>
          </a:p>
          <a:p>
            <a:endParaRPr lang="en-US" sz="2800" dirty="0">
              <a:solidFill>
                <a:schemeClr val="tx2">
                  <a:lumMod val="75000"/>
                </a:schemeClr>
              </a:solidFill>
            </a:endParaRP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20</a:t>
            </a:fld>
            <a:endParaRPr lang="en-US"/>
          </a:p>
        </p:txBody>
      </p:sp>
      <p:sp>
        <p:nvSpPr>
          <p:cNvPr id="8" name="Rectangle 7"/>
          <p:cNvSpPr/>
          <p:nvPr/>
        </p:nvSpPr>
        <p:spPr>
          <a:xfrm>
            <a:off x="1828800" y="6172200"/>
            <a:ext cx="18288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p:cNvPicPr>
            <a:picLocks noChangeAspect="1" noChangeArrowheads="1"/>
          </p:cNvPicPr>
          <p:nvPr/>
        </p:nvPicPr>
        <p:blipFill>
          <a:blip r:embed="rId3" cstate="print"/>
          <a:srcRect/>
          <a:stretch>
            <a:fillRect/>
          </a:stretch>
        </p:blipFill>
        <p:spPr bwMode="auto">
          <a:xfrm>
            <a:off x="609600" y="2514600"/>
            <a:ext cx="8143875" cy="390525"/>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106580" y="4495800"/>
            <a:ext cx="8885020" cy="1524000"/>
          </a:xfrm>
          <a:prstGeom prst="rect">
            <a:avLst/>
          </a:prstGeom>
          <a:noFill/>
          <a:ln w="9525">
            <a:noFill/>
            <a:miter lim="800000"/>
            <a:headEnd/>
            <a:tailEnd/>
          </a:ln>
        </p:spPr>
      </p:pic>
      <p:sp>
        <p:nvSpPr>
          <p:cNvPr id="9" name="Rectangle 8"/>
          <p:cNvSpPr/>
          <p:nvPr/>
        </p:nvSpPr>
        <p:spPr>
          <a:xfrm>
            <a:off x="1524000" y="5257800"/>
            <a:ext cx="1905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239000" cy="1143000"/>
          </a:xfrm>
        </p:spPr>
        <p:txBody>
          <a:bodyPr/>
          <a:lstStyle/>
          <a:p>
            <a:r>
              <a:rPr lang="en-US" dirty="0"/>
              <a:t>Add Two Numbers Example: implementation</a:t>
            </a:r>
          </a:p>
        </p:txBody>
      </p:sp>
      <p:sp>
        <p:nvSpPr>
          <p:cNvPr id="3" name="Content Placeholder 2"/>
          <p:cNvSpPr>
            <a:spLocks noGrp="1"/>
          </p:cNvSpPr>
          <p:nvPr>
            <p:ph idx="1"/>
          </p:nvPr>
        </p:nvSpPr>
        <p:spPr>
          <a:xfrm>
            <a:off x="457200" y="2422525"/>
            <a:ext cx="8229600" cy="4525963"/>
          </a:xfrm>
        </p:spPr>
        <p:txBody>
          <a:bodyPr/>
          <a:lstStyle/>
          <a:p>
            <a:endParaRPr lang="en-US"/>
          </a:p>
        </p:txBody>
      </p:sp>
      <p:sp>
        <p:nvSpPr>
          <p:cNvPr id="4" name="Footer Placeholder 3"/>
          <p:cNvSpPr>
            <a:spLocks noGrp="1"/>
          </p:cNvSpPr>
          <p:nvPr>
            <p:ph type="ftr" sz="quarter" idx="11"/>
          </p:nvPr>
        </p:nvSpPr>
        <p:spPr>
          <a:xfrm>
            <a:off x="3124200" y="7178675"/>
            <a:ext cx="2895600" cy="365125"/>
          </a:xfrm>
        </p:spPr>
        <p:txBody>
          <a:bodyPr/>
          <a:lstStyle/>
          <a:p>
            <a:r>
              <a:rPr lang="en-US"/>
              <a:t>Mobile Computing</a:t>
            </a:r>
          </a:p>
        </p:txBody>
      </p:sp>
      <p:sp>
        <p:nvSpPr>
          <p:cNvPr id="5" name="Slide Number Placeholder 4"/>
          <p:cNvSpPr>
            <a:spLocks noGrp="1"/>
          </p:cNvSpPr>
          <p:nvPr>
            <p:ph type="sldNum" sz="quarter" idx="12"/>
          </p:nvPr>
        </p:nvSpPr>
        <p:spPr>
          <a:xfrm>
            <a:off x="6553200" y="7178675"/>
            <a:ext cx="2133600" cy="365125"/>
          </a:xfrm>
        </p:spPr>
        <p:txBody>
          <a:bodyPr/>
          <a:lstStyle/>
          <a:p>
            <a:fld id="{FFD3E96C-1596-48F8-978E-9F6EBBD9775F}" type="slidenum">
              <a:rPr lang="en-US" smtClean="0"/>
              <a:pPr/>
              <a:t>21</a:t>
            </a:fld>
            <a:endParaRPr lang="en-US"/>
          </a:p>
        </p:txBody>
      </p:sp>
      <p:pic>
        <p:nvPicPr>
          <p:cNvPr id="1026" name="Picture 2"/>
          <p:cNvPicPr>
            <a:picLocks noChangeAspect="1" noChangeArrowheads="1"/>
          </p:cNvPicPr>
          <p:nvPr/>
        </p:nvPicPr>
        <p:blipFill>
          <a:blip r:embed="rId3" cstate="print"/>
          <a:srcRect l="11127" t="23958" r="5710" b="25000"/>
          <a:stretch>
            <a:fillRect/>
          </a:stretch>
        </p:blipFill>
        <p:spPr bwMode="auto">
          <a:xfrm>
            <a:off x="0" y="1431925"/>
            <a:ext cx="9144000" cy="5791200"/>
          </a:xfrm>
          <a:prstGeom prst="rect">
            <a:avLst/>
          </a:prstGeom>
          <a:noFill/>
          <a:ln w="9525">
            <a:noFill/>
            <a:miter lim="800000"/>
            <a:headEnd/>
            <a:tailEnd/>
          </a:ln>
        </p:spPr>
      </p:pic>
      <p:sp>
        <p:nvSpPr>
          <p:cNvPr id="7" name="Rectangle 6"/>
          <p:cNvSpPr/>
          <p:nvPr/>
        </p:nvSpPr>
        <p:spPr>
          <a:xfrm>
            <a:off x="3276600" y="3184525"/>
            <a:ext cx="3733800" cy="39266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733800" y="2510393"/>
            <a:ext cx="4176528" cy="369332"/>
          </a:xfrm>
          <a:prstGeom prst="rect">
            <a:avLst/>
          </a:prstGeom>
          <a:noFill/>
        </p:spPr>
        <p:txBody>
          <a:bodyPr wrap="none" rtlCol="0">
            <a:spAutoFit/>
          </a:bodyPr>
          <a:lstStyle/>
          <a:p>
            <a:r>
              <a:rPr lang="en-US" dirty="0">
                <a:solidFill>
                  <a:schemeClr val="tx2">
                    <a:lumMod val="60000"/>
                    <a:lumOff val="40000"/>
                  </a:schemeClr>
                </a:solidFill>
                <a:effectLst>
                  <a:outerShdw blurRad="38100" dist="38100" dir="2700000" algn="tl">
                    <a:srgbClr val="000000">
                      <a:alpha val="43137"/>
                    </a:srgbClr>
                  </a:outerShdw>
                </a:effectLst>
              </a:rPr>
              <a:t>Get </a:t>
            </a:r>
            <a:r>
              <a:rPr lang="en-US" dirty="0" err="1">
                <a:solidFill>
                  <a:schemeClr val="tx2">
                    <a:lumMod val="60000"/>
                    <a:lumOff val="40000"/>
                  </a:schemeClr>
                </a:solidFill>
                <a:effectLst>
                  <a:outerShdw blurRad="38100" dist="38100" dir="2700000" algn="tl">
                    <a:srgbClr val="000000">
                      <a:alpha val="43137"/>
                    </a:srgbClr>
                  </a:outerShdw>
                </a:effectLst>
              </a:rPr>
              <a:t>FirstNum</a:t>
            </a:r>
            <a:r>
              <a:rPr lang="en-US" dirty="0">
                <a:solidFill>
                  <a:schemeClr val="tx2">
                    <a:lumMod val="60000"/>
                    <a:lumOff val="40000"/>
                  </a:schemeClr>
                </a:solidFill>
                <a:effectLst>
                  <a:outerShdw blurRad="38100" dist="38100" dir="2700000" algn="tl">
                    <a:srgbClr val="000000">
                      <a:alpha val="43137"/>
                    </a:srgbClr>
                  </a:outerShdw>
                </a:effectLst>
              </a:rPr>
              <a:t> text through its id from R file</a:t>
            </a:r>
          </a:p>
        </p:txBody>
      </p:sp>
      <p:sp>
        <p:nvSpPr>
          <p:cNvPr id="9" name="Down Arrow 8"/>
          <p:cNvSpPr/>
          <p:nvPr/>
        </p:nvSpPr>
        <p:spPr>
          <a:xfrm>
            <a:off x="7467600" y="3669268"/>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891272" y="3974068"/>
            <a:ext cx="3857851" cy="369332"/>
          </a:xfrm>
          <a:prstGeom prst="rect">
            <a:avLst/>
          </a:prstGeom>
          <a:noFill/>
        </p:spPr>
        <p:txBody>
          <a:bodyPr wrap="none" rtlCol="0">
            <a:spAutoFit/>
          </a:bodyPr>
          <a:lstStyle/>
          <a:p>
            <a:r>
              <a:rPr lang="en-US" dirty="0">
                <a:solidFill>
                  <a:schemeClr val="tx2">
                    <a:lumMod val="60000"/>
                    <a:lumOff val="40000"/>
                  </a:schemeClr>
                </a:solidFill>
                <a:effectLst>
                  <a:outerShdw blurRad="38100" dist="38100" dir="2700000" algn="tl">
                    <a:srgbClr val="000000">
                      <a:alpha val="43137"/>
                    </a:srgbClr>
                  </a:outerShdw>
                </a:effectLst>
              </a:rPr>
              <a:t>Get number entered by user in </a:t>
            </a:r>
            <a:r>
              <a:rPr lang="en-US" dirty="0" err="1">
                <a:solidFill>
                  <a:schemeClr val="tx2">
                    <a:lumMod val="60000"/>
                    <a:lumOff val="40000"/>
                  </a:schemeClr>
                </a:solidFill>
                <a:effectLst>
                  <a:outerShdw blurRad="38100" dist="38100" dir="2700000" algn="tl">
                    <a:srgbClr val="000000">
                      <a:alpha val="43137"/>
                    </a:srgbClr>
                  </a:outerShdw>
                </a:effectLst>
              </a:rPr>
              <a:t>edittext</a:t>
            </a:r>
            <a:endParaRPr lang="en-US" dirty="0">
              <a:solidFill>
                <a:schemeClr val="tx2">
                  <a:lumMod val="60000"/>
                  <a:lumOff val="40000"/>
                </a:schemeClr>
              </a:solidFill>
              <a:effectLst>
                <a:outerShdw blurRad="38100" dist="38100" dir="2700000" algn="tl">
                  <a:srgbClr val="000000">
                    <a:alpha val="43137"/>
                  </a:srgbClr>
                </a:outerShdw>
              </a:effectLst>
            </a:endParaRPr>
          </a:p>
        </p:txBody>
      </p:sp>
      <p:sp>
        <p:nvSpPr>
          <p:cNvPr id="11" name="Rectangle 10"/>
          <p:cNvSpPr/>
          <p:nvPr/>
        </p:nvSpPr>
        <p:spPr>
          <a:xfrm>
            <a:off x="7010400" y="3200400"/>
            <a:ext cx="1981200" cy="3810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5410200" y="2891393"/>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1+#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1+#ppt_w/2"/>
                                          </p:val>
                                        </p:tav>
                                        <p:tav tm="100000">
                                          <p:val>
                                            <p:strVal val="#ppt_x"/>
                                          </p:val>
                                        </p:tav>
                                      </p:tavLst>
                                    </p:anim>
                                    <p:anim calcmode="lin" valueType="num">
                                      <p:cBhvr additive="base">
                                        <p:cTn id="3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 Two Numbers Example: Complete and Run</a:t>
            </a:r>
            <a:br>
              <a:rPr lang="en-US" dirty="0"/>
            </a:br>
            <a:endParaRPr lang="en-US" dirty="0"/>
          </a:p>
        </p:txBody>
      </p:sp>
      <p:sp>
        <p:nvSpPr>
          <p:cNvPr id="3" name="Content Placeholder 2"/>
          <p:cNvSpPr>
            <a:spLocks noGrp="1"/>
          </p:cNvSpPr>
          <p:nvPr>
            <p:ph idx="1"/>
          </p:nvPr>
        </p:nvSpPr>
        <p:spPr/>
        <p:txBody>
          <a:bodyPr/>
          <a:lstStyle/>
          <a:p>
            <a:r>
              <a:rPr lang="en-US" dirty="0"/>
              <a:t>30 Minutes </a:t>
            </a:r>
          </a:p>
          <a:p>
            <a:pPr lvl="1"/>
            <a:r>
              <a:rPr lang="en-US" dirty="0"/>
              <a:t>Create project</a:t>
            </a:r>
          </a:p>
          <a:p>
            <a:pPr lvl="1"/>
            <a:r>
              <a:rPr lang="en-US" dirty="0"/>
              <a:t>Create addition Class</a:t>
            </a:r>
          </a:p>
          <a:p>
            <a:pPr lvl="1"/>
            <a:r>
              <a:rPr lang="en-US" dirty="0"/>
              <a:t>Create required GUI</a:t>
            </a:r>
          </a:p>
          <a:p>
            <a:pPr lvl="1"/>
            <a:r>
              <a:rPr lang="en-US" dirty="0"/>
              <a:t>Complete main.java file. </a:t>
            </a:r>
          </a:p>
          <a:p>
            <a:pPr lvl="1"/>
            <a:r>
              <a:rPr lang="en-US" dirty="0"/>
              <a:t>Run Application and test it.</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22</a:t>
            </a:fld>
            <a:endParaRPr lang="en-US"/>
          </a:p>
        </p:txBody>
      </p:sp>
      <p:pic>
        <p:nvPicPr>
          <p:cNvPr id="6" name="Picture 2" descr="C:\Users\Nehal\Desktop\6a00e54f8c25c988340167648e5a21970b-800wi.gif"/>
          <p:cNvPicPr>
            <a:picLocks noChangeAspect="1" noChangeArrowheads="1"/>
          </p:cNvPicPr>
          <p:nvPr/>
        </p:nvPicPr>
        <p:blipFill>
          <a:blip r:embed="rId2" cstate="print"/>
          <a:srcRect/>
          <a:stretch>
            <a:fillRect/>
          </a:stretch>
        </p:blipFill>
        <p:spPr bwMode="auto">
          <a:xfrm>
            <a:off x="4876800" y="2057400"/>
            <a:ext cx="3419475" cy="3276600"/>
          </a:xfrm>
          <a:prstGeom prst="rect">
            <a:avLst/>
          </a:prstGeom>
          <a:noFill/>
        </p:spPr>
      </p:pic>
    </p:spTree>
  </p:cSld>
  <p:clrMapOvr>
    <a:masterClrMapping/>
  </p:clrMapOvr>
  <p:transition spd="med">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 a project to the Android Studio</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23</a:t>
            </a:fld>
            <a:endParaRPr lang="en-US"/>
          </a:p>
        </p:txBody>
      </p:sp>
      <p:pic>
        <p:nvPicPr>
          <p:cNvPr id="7" name="Picture 6"/>
          <p:cNvPicPr>
            <a:picLocks noChangeAspect="1"/>
          </p:cNvPicPr>
          <p:nvPr/>
        </p:nvPicPr>
        <p:blipFill>
          <a:blip r:embed="rId2"/>
          <a:stretch>
            <a:fillRect/>
          </a:stretch>
        </p:blipFill>
        <p:spPr>
          <a:xfrm>
            <a:off x="-13252" y="1420950"/>
            <a:ext cx="7709451" cy="5437049"/>
          </a:xfrm>
          <a:prstGeom prst="rect">
            <a:avLst/>
          </a:prstGeom>
        </p:spPr>
      </p:pic>
      <p:pic>
        <p:nvPicPr>
          <p:cNvPr id="8" name="Picture 7"/>
          <p:cNvPicPr>
            <a:picLocks noChangeAspect="1"/>
          </p:cNvPicPr>
          <p:nvPr/>
        </p:nvPicPr>
        <p:blipFill>
          <a:blip r:embed="rId3"/>
          <a:stretch>
            <a:fillRect/>
          </a:stretch>
        </p:blipFill>
        <p:spPr>
          <a:xfrm>
            <a:off x="1295399" y="1417638"/>
            <a:ext cx="4572000" cy="5487987"/>
          </a:xfrm>
          <a:prstGeom prst="rect">
            <a:avLst/>
          </a:prstGeom>
        </p:spPr>
      </p:pic>
      <p:pic>
        <p:nvPicPr>
          <p:cNvPr id="9" name="Picture 8"/>
          <p:cNvPicPr>
            <a:picLocks noChangeAspect="1"/>
          </p:cNvPicPr>
          <p:nvPr/>
        </p:nvPicPr>
        <p:blipFill>
          <a:blip r:embed="rId4"/>
          <a:stretch>
            <a:fillRect/>
          </a:stretch>
        </p:blipFill>
        <p:spPr>
          <a:xfrm>
            <a:off x="2412101" y="1441450"/>
            <a:ext cx="5438775" cy="5440361"/>
          </a:xfrm>
          <a:prstGeom prst="rect">
            <a:avLst/>
          </a:prstGeom>
        </p:spPr>
      </p:pic>
    </p:spTree>
    <p:extLst>
      <p:ext uri="{BB962C8B-B14F-4D97-AF65-F5344CB8AC3E}">
        <p14:creationId xmlns:p14="http://schemas.microsoft.com/office/powerpoint/2010/main" val="399296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Android?</a:t>
            </a:r>
          </a:p>
        </p:txBody>
      </p:sp>
      <p:sp>
        <p:nvSpPr>
          <p:cNvPr id="3" name="Content Placeholder 2"/>
          <p:cNvSpPr>
            <a:spLocks noGrp="1"/>
          </p:cNvSpPr>
          <p:nvPr>
            <p:ph idx="1"/>
          </p:nvPr>
        </p:nvSpPr>
        <p:spPr/>
        <p:txBody>
          <a:bodyPr/>
          <a:lstStyle/>
          <a:p>
            <a:pPr marL="274320" indent="-274320" algn="just" fontAlgn="auto">
              <a:spcAft>
                <a:spcPts val="0"/>
              </a:spcAft>
              <a:defRPr/>
            </a:pPr>
            <a:r>
              <a:rPr lang="en-US" dirty="0"/>
              <a:t>An open-source software platform used primarily to power mobile phones</a:t>
            </a:r>
          </a:p>
          <a:p>
            <a:pPr marL="274320" indent="-274320" algn="just" fontAlgn="auto">
              <a:spcAft>
                <a:spcPts val="0"/>
              </a:spcAft>
              <a:defRPr/>
            </a:pPr>
            <a:endParaRPr lang="en-US" dirty="0"/>
          </a:p>
          <a:p>
            <a:pPr marL="274320" indent="-274320" algn="just" fontAlgn="auto">
              <a:spcAft>
                <a:spcPts val="0"/>
              </a:spcAft>
              <a:defRPr/>
            </a:pPr>
            <a:r>
              <a:rPr lang="en-US" dirty="0"/>
              <a:t>Essentially, a unified platform to develop apps that will run on many different phones and devices</a:t>
            </a:r>
          </a:p>
          <a:p>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3</a:t>
            </a:fld>
            <a:endParaRPr lang="en-US"/>
          </a:p>
        </p:txBody>
      </p:sp>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tools will be used in Lab?</a:t>
            </a:r>
          </a:p>
        </p:txBody>
      </p:sp>
      <p:sp>
        <p:nvSpPr>
          <p:cNvPr id="3" name="Content Placeholder 2"/>
          <p:cNvSpPr>
            <a:spLocks noGrp="1"/>
          </p:cNvSpPr>
          <p:nvPr>
            <p:ph idx="1"/>
          </p:nvPr>
        </p:nvSpPr>
        <p:spPr/>
        <p:txBody>
          <a:bodyPr/>
          <a:lstStyle/>
          <a:p>
            <a:pPr marL="0" lvl="1" indent="0">
              <a:buNone/>
            </a:pPr>
            <a:endParaRPr lang="en-US" sz="2400" dirty="0" smtClean="0"/>
          </a:p>
          <a:p>
            <a:pPr marL="400050" lvl="2" indent="0">
              <a:buNone/>
            </a:pPr>
            <a:endParaRPr lang="en-US" sz="2200" dirty="0"/>
          </a:p>
          <a:p>
            <a:pPr marL="342900" lvl="1" indent="-342900">
              <a:buFont typeface="Wingdings" pitchFamily="2" charset="2"/>
              <a:buChar char="§"/>
            </a:pPr>
            <a:r>
              <a:rPr lang="en-US" sz="2400" dirty="0"/>
              <a:t>Android studio</a:t>
            </a:r>
          </a:p>
          <a:p>
            <a:pPr marL="457200" lvl="1" indent="0">
              <a:buNone/>
            </a:pPr>
            <a:endParaRPr lang="en-US" dirty="0"/>
          </a:p>
          <a:p>
            <a:r>
              <a:rPr lang="en-US" dirty="0"/>
              <a:t>Code is written in </a:t>
            </a:r>
            <a:r>
              <a:rPr lang="en-US" b="1" dirty="0"/>
              <a:t>Java</a:t>
            </a:r>
            <a:endParaRPr lang="en-US" dirty="0"/>
          </a:p>
          <a:p>
            <a:pPr lvl="1"/>
            <a:endParaRPr lang="en-US" b="1"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4</a:t>
            </a:fld>
            <a:endParaRPr lang="en-US" dirty="0"/>
          </a:p>
        </p:txBody>
      </p:sp>
    </p:spTree>
  </p:cSld>
  <p:clrMapOvr>
    <a:masterClrMapping/>
  </p:clrMapOvr>
  <p:transition spd="med">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 Example</a:t>
            </a:r>
          </a:p>
        </p:txBody>
      </p:sp>
      <p:sp>
        <p:nvSpPr>
          <p:cNvPr id="3" name="Content Placeholder 2"/>
          <p:cNvSpPr>
            <a:spLocks noGrp="1"/>
          </p:cNvSpPr>
          <p:nvPr>
            <p:ph idx="1"/>
          </p:nvPr>
        </p:nvSpPr>
        <p:spPr>
          <a:xfrm>
            <a:off x="457200" y="1371600"/>
            <a:ext cx="8229600" cy="5029200"/>
          </a:xfrm>
        </p:spPr>
        <p:txBody>
          <a:bodyPr>
            <a:normAutofit fontScale="85000" lnSpcReduction="10000"/>
          </a:bodyPr>
          <a:lstStyle/>
          <a:p>
            <a:r>
              <a:rPr lang="en-US" dirty="0"/>
              <a:t>Creating a New Project</a:t>
            </a:r>
          </a:p>
          <a:p>
            <a:pPr marL="914400" lvl="1" indent="-457200">
              <a:buFont typeface="+mj-lt"/>
              <a:buAutoNum type="arabicPeriod"/>
            </a:pPr>
            <a:r>
              <a:rPr lang="en-US" dirty="0"/>
              <a:t>In Android studio :choose </a:t>
            </a:r>
            <a:r>
              <a:rPr lang="en-US" dirty="0" err="1"/>
              <a:t>File→New→New</a:t>
            </a:r>
            <a:r>
              <a:rPr lang="en-US" dirty="0"/>
              <a:t> Project</a:t>
            </a:r>
          </a:p>
          <a:p>
            <a:pPr marL="914400" lvl="1" indent="-457200">
              <a:buFont typeface="+mj-lt"/>
              <a:buAutoNum type="arabicPeriod"/>
            </a:pPr>
            <a:r>
              <a:rPr lang="en-US" dirty="0"/>
              <a:t>Next, You need to fill out your project properties. </a:t>
            </a:r>
          </a:p>
          <a:p>
            <a:pPr lvl="2"/>
            <a:r>
              <a:rPr lang="en-US" dirty="0"/>
              <a:t>“My Application“: is the plain English name of your application.</a:t>
            </a:r>
          </a:p>
          <a:p>
            <a:pPr lvl="2"/>
            <a:r>
              <a:rPr lang="en-US" dirty="0"/>
              <a:t>Type ‘</a:t>
            </a:r>
            <a:r>
              <a:rPr lang="en-US" dirty="0" err="1"/>
              <a:t>HelloWorld</a:t>
            </a:r>
            <a:r>
              <a:rPr lang="en-US" dirty="0"/>
              <a:t>’ as a project name</a:t>
            </a:r>
          </a:p>
          <a:p>
            <a:pPr lvl="3"/>
            <a:r>
              <a:rPr lang="en-US" dirty="0"/>
              <a:t>A </a:t>
            </a:r>
            <a:r>
              <a:rPr lang="en-US" dirty="0">
                <a:effectLst>
                  <a:outerShdw blurRad="38100" dist="38100" dir="2700000" algn="tl">
                    <a:srgbClr val="000000">
                      <a:alpha val="43137"/>
                    </a:srgbClr>
                  </a:outerShdw>
                </a:effectLst>
              </a:rPr>
              <a:t>project name </a:t>
            </a:r>
            <a:r>
              <a:rPr lang="en-US" dirty="0"/>
              <a:t>should be one word. (“</a:t>
            </a:r>
            <a:r>
              <a:rPr lang="en-US" dirty="0" err="1">
                <a:effectLst>
                  <a:outerShdw blurRad="38100" dist="38100" dir="2700000" algn="tl">
                    <a:srgbClr val="000000">
                      <a:alpha val="43137"/>
                    </a:srgbClr>
                  </a:outerShdw>
                </a:effectLst>
              </a:rPr>
              <a:t>CamelCase</a:t>
            </a:r>
            <a:r>
              <a:rPr lang="en-US" dirty="0"/>
              <a:t>” naming convention is preferred)</a:t>
            </a:r>
          </a:p>
          <a:p>
            <a:pPr lvl="2"/>
            <a:r>
              <a:rPr lang="en-US" i="1" dirty="0"/>
              <a:t>“</a:t>
            </a:r>
            <a:r>
              <a:rPr lang="en-US" dirty="0"/>
              <a:t>The package name”: for example ‘</a:t>
            </a:r>
            <a:r>
              <a:rPr lang="en-US" dirty="0" err="1"/>
              <a:t>android.section</a:t>
            </a:r>
            <a:r>
              <a:rPr lang="en-US" dirty="0"/>
              <a:t>’</a:t>
            </a:r>
          </a:p>
          <a:p>
            <a:pPr lvl="2">
              <a:buNone/>
            </a:pPr>
            <a:endParaRPr lang="en-US" dirty="0"/>
          </a:p>
          <a:p>
            <a:pPr marL="914400" lvl="1" indent="-457200">
              <a:buFont typeface="+mj-lt"/>
              <a:buAutoNum type="arabicPeriod"/>
            </a:pPr>
            <a:r>
              <a:rPr lang="en-US" dirty="0"/>
              <a:t>Next, you need to choose the </a:t>
            </a:r>
            <a:r>
              <a:rPr lang="en-US" i="1" dirty="0"/>
              <a:t>build target. </a:t>
            </a:r>
          </a:p>
          <a:p>
            <a:pPr marL="1314450" lvl="2" indent="-457200"/>
            <a:r>
              <a:rPr lang="en-US" i="1" dirty="0"/>
              <a:t>The build target tells the build tools </a:t>
            </a:r>
            <a:r>
              <a:rPr lang="en-US" dirty="0"/>
              <a:t>which version of the Android platform you are building for.</a:t>
            </a:r>
          </a:p>
          <a:p>
            <a:pPr lvl="2">
              <a:buNone/>
            </a:pPr>
            <a:endParaRPr lang="en-US" i="1" dirty="0"/>
          </a:p>
          <a:p>
            <a:pPr marL="914400" lvl="1" indent="-457200">
              <a:buFont typeface="+mj-lt"/>
              <a:buAutoNum type="arabicPeriod"/>
            </a:pPr>
            <a:r>
              <a:rPr lang="en-US" dirty="0"/>
              <a:t>Specify An activity that is going to be represented by a Java class.</a:t>
            </a:r>
          </a:p>
          <a:p>
            <a:pPr marL="1314450" lvl="2" indent="-457200"/>
            <a:r>
              <a:rPr lang="en-US" dirty="0"/>
              <a:t>Its name should adhere to </a:t>
            </a:r>
            <a:r>
              <a:rPr lang="en-US" dirty="0">
                <a:effectLst>
                  <a:outerShdw blurRad="38100" dist="38100" dir="2700000" algn="tl">
                    <a:srgbClr val="000000">
                      <a:alpha val="43137"/>
                    </a:srgbClr>
                  </a:outerShdw>
                </a:effectLst>
              </a:rPr>
              <a:t>Java</a:t>
            </a:r>
            <a:r>
              <a:rPr lang="en-US" dirty="0"/>
              <a:t> </a:t>
            </a:r>
            <a:r>
              <a:rPr lang="en-US" dirty="0">
                <a:effectLst>
                  <a:outerShdw blurRad="38100" dist="38100" dir="2700000" algn="tl">
                    <a:srgbClr val="000000">
                      <a:alpha val="43137"/>
                    </a:srgbClr>
                  </a:outerShdw>
                </a:effectLst>
              </a:rPr>
              <a:t>class</a:t>
            </a:r>
            <a:r>
              <a:rPr lang="en-US" dirty="0"/>
              <a:t> naming conventions: start with an upper-case letter and use </a:t>
            </a:r>
            <a:r>
              <a:rPr lang="en-US" dirty="0" err="1">
                <a:effectLst>
                  <a:outerShdw blurRad="38100" dist="38100" dir="2700000" algn="tl">
                    <a:srgbClr val="000000">
                      <a:alpha val="43137"/>
                    </a:srgbClr>
                  </a:outerShdw>
                </a:effectLst>
              </a:rPr>
              <a:t>CamelCase</a:t>
            </a:r>
            <a:r>
              <a:rPr lang="en-US" dirty="0">
                <a:effectLst>
                  <a:outerShdw blurRad="38100" dist="38100" dir="2700000" algn="tl">
                    <a:srgbClr val="000000">
                      <a:alpha val="43137"/>
                    </a:srgbClr>
                  </a:outerShdw>
                </a:effectLst>
              </a:rPr>
              <a:t> </a:t>
            </a:r>
            <a:r>
              <a:rPr lang="en-US" dirty="0"/>
              <a:t>to separate words. </a:t>
            </a:r>
          </a:p>
          <a:p>
            <a:pPr marL="1314450" lvl="2" indent="-457200"/>
            <a:r>
              <a:rPr lang="en-US" dirty="0"/>
              <a:t>So, type ‘</a:t>
            </a:r>
            <a:r>
              <a:rPr lang="en-US" dirty="0" err="1"/>
              <a:t>HelloWorld</a:t>
            </a:r>
            <a:r>
              <a:rPr lang="en-US" dirty="0"/>
              <a:t>’ for your activity name or leave it as ‘ </a:t>
            </a:r>
            <a:r>
              <a:rPr lang="en-US" dirty="0" err="1"/>
              <a:t>HelloWorldActivity</a:t>
            </a:r>
            <a:r>
              <a:rPr lang="en-US" dirty="0"/>
              <a:t>’.</a:t>
            </a:r>
          </a:p>
          <a:p>
            <a:pPr marL="1314450" lvl="2" indent="-457200">
              <a:buNone/>
            </a:pPr>
            <a:endParaRPr lang="en-US" dirty="0"/>
          </a:p>
          <a:p>
            <a:pPr marL="914400" lvl="1" indent="-457200">
              <a:buFont typeface="+mj-lt"/>
              <a:buAutoNum type="arabicPeriod"/>
            </a:pPr>
            <a:r>
              <a:rPr lang="en-US" dirty="0"/>
              <a:t>Finally, click on the Finish button, and Android studio will create your project.</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5</a:t>
            </a:fld>
            <a:endParaRPr lang="en-US"/>
          </a:p>
        </p:txBody>
      </p:sp>
    </p:spTree>
  </p:cSld>
  <p:clrMapOvr>
    <a:masterClrMapping/>
  </p:clrMapOvr>
  <p:transition spd="med">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 Example </a:t>
            </a:r>
            <a:r>
              <a:rPr lang="en-US" dirty="0" err="1"/>
              <a:t>Cont</a:t>
            </a:r>
            <a:r>
              <a:rPr lang="en-US" dirty="0"/>
              <a:t>’</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6</a:t>
            </a:fld>
            <a:endParaRPr lang="en-US"/>
          </a:p>
        </p:txBody>
      </p:sp>
      <p:pic>
        <p:nvPicPr>
          <p:cNvPr id="6" name="Picture 5"/>
          <p:cNvPicPr>
            <a:picLocks noChangeAspect="1"/>
          </p:cNvPicPr>
          <p:nvPr/>
        </p:nvPicPr>
        <p:blipFill>
          <a:blip r:embed="rId2"/>
          <a:stretch>
            <a:fillRect/>
          </a:stretch>
        </p:blipFill>
        <p:spPr>
          <a:xfrm>
            <a:off x="-19878" y="1336883"/>
            <a:ext cx="4505325" cy="5521117"/>
          </a:xfrm>
          <a:prstGeom prst="rect">
            <a:avLst/>
          </a:prstGeom>
        </p:spPr>
      </p:pic>
      <p:pic>
        <p:nvPicPr>
          <p:cNvPr id="9" name="Picture 8"/>
          <p:cNvPicPr>
            <a:picLocks noChangeAspect="1"/>
          </p:cNvPicPr>
          <p:nvPr/>
        </p:nvPicPr>
        <p:blipFill>
          <a:blip r:embed="rId3"/>
          <a:stretch>
            <a:fillRect/>
          </a:stretch>
        </p:blipFill>
        <p:spPr>
          <a:xfrm>
            <a:off x="1800225" y="1336883"/>
            <a:ext cx="4524375" cy="5497304"/>
          </a:xfrm>
          <a:prstGeom prst="rect">
            <a:avLst/>
          </a:prstGeom>
        </p:spPr>
      </p:pic>
      <p:pic>
        <p:nvPicPr>
          <p:cNvPr id="10" name="Picture 9"/>
          <p:cNvPicPr>
            <a:picLocks noChangeAspect="1"/>
          </p:cNvPicPr>
          <p:nvPr/>
        </p:nvPicPr>
        <p:blipFill>
          <a:blip r:embed="rId4"/>
          <a:stretch>
            <a:fillRect/>
          </a:stretch>
        </p:blipFill>
        <p:spPr>
          <a:xfrm>
            <a:off x="2707895" y="1376466"/>
            <a:ext cx="5436807" cy="5418138"/>
          </a:xfrm>
          <a:prstGeom prst="rect">
            <a:avLst/>
          </a:prstGeom>
        </p:spPr>
      </p:pic>
      <p:pic>
        <p:nvPicPr>
          <p:cNvPr id="12" name="Picture 11"/>
          <p:cNvPicPr>
            <a:picLocks noChangeAspect="1"/>
          </p:cNvPicPr>
          <p:nvPr/>
        </p:nvPicPr>
        <p:blipFill>
          <a:blip r:embed="rId5"/>
          <a:stretch>
            <a:fillRect/>
          </a:stretch>
        </p:blipFill>
        <p:spPr>
          <a:xfrm>
            <a:off x="3553861" y="1457221"/>
            <a:ext cx="4590841" cy="5400779"/>
          </a:xfrm>
          <a:prstGeom prst="rect">
            <a:avLst/>
          </a:prstGeom>
        </p:spPr>
      </p:pic>
      <p:pic>
        <p:nvPicPr>
          <p:cNvPr id="13" name="Picture 12"/>
          <p:cNvPicPr>
            <a:picLocks noChangeAspect="1"/>
          </p:cNvPicPr>
          <p:nvPr/>
        </p:nvPicPr>
        <p:blipFill>
          <a:blip r:embed="rId6"/>
          <a:stretch>
            <a:fillRect/>
          </a:stretch>
        </p:blipFill>
        <p:spPr>
          <a:xfrm>
            <a:off x="4120598" y="1406282"/>
            <a:ext cx="4691063" cy="5467487"/>
          </a:xfrm>
          <a:prstGeom prst="rect">
            <a:avLst/>
          </a:prstGeom>
        </p:spPr>
      </p:pic>
      <p:pic>
        <p:nvPicPr>
          <p:cNvPr id="14" name="Picture 13"/>
          <p:cNvPicPr>
            <a:picLocks noChangeAspect="1"/>
          </p:cNvPicPr>
          <p:nvPr/>
        </p:nvPicPr>
        <p:blipFill>
          <a:blip r:embed="rId7"/>
          <a:stretch>
            <a:fillRect/>
          </a:stretch>
        </p:blipFill>
        <p:spPr>
          <a:xfrm>
            <a:off x="5696364" y="6061540"/>
            <a:ext cx="3076575" cy="514350"/>
          </a:xfrm>
          <a:prstGeom prst="rect">
            <a:avLst/>
          </a:prstGeom>
        </p:spPr>
      </p:pic>
      <p:pic>
        <p:nvPicPr>
          <p:cNvPr id="15" name="Picture 14"/>
          <p:cNvPicPr>
            <a:picLocks noChangeAspect="1"/>
          </p:cNvPicPr>
          <p:nvPr/>
        </p:nvPicPr>
        <p:blipFill>
          <a:blip r:embed="rId8"/>
          <a:stretch>
            <a:fillRect/>
          </a:stretch>
        </p:blipFill>
        <p:spPr>
          <a:xfrm>
            <a:off x="5448300" y="1321113"/>
            <a:ext cx="3542368" cy="5503653"/>
          </a:xfrm>
          <a:prstGeom prst="rect">
            <a:avLst/>
          </a:prstGeom>
        </p:spPr>
      </p:pic>
    </p:spTree>
    <p:extLst>
      <p:ext uri="{BB962C8B-B14F-4D97-AF65-F5344CB8AC3E}">
        <p14:creationId xmlns:p14="http://schemas.microsoft.com/office/powerpoint/2010/main" val="284016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505200" y="2401093"/>
            <a:ext cx="3343275" cy="4456907"/>
          </a:xfrm>
          <a:prstGeom prst="rect">
            <a:avLst/>
          </a:prstGeom>
        </p:spPr>
      </p:pic>
      <p:sp>
        <p:nvSpPr>
          <p:cNvPr id="2" name="Title 1"/>
          <p:cNvSpPr>
            <a:spLocks noGrp="1"/>
          </p:cNvSpPr>
          <p:nvPr>
            <p:ph type="title"/>
          </p:nvPr>
        </p:nvSpPr>
        <p:spPr/>
        <p:txBody>
          <a:bodyPr/>
          <a:lstStyle/>
          <a:p>
            <a:r>
              <a:rPr lang="en-US" dirty="0"/>
              <a:t>Manifest File</a:t>
            </a:r>
          </a:p>
        </p:txBody>
      </p:sp>
      <p:sp>
        <p:nvSpPr>
          <p:cNvPr id="3" name="Content Placeholder 2"/>
          <p:cNvSpPr>
            <a:spLocks noGrp="1"/>
          </p:cNvSpPr>
          <p:nvPr>
            <p:ph idx="1"/>
          </p:nvPr>
        </p:nvSpPr>
        <p:spPr/>
        <p:txBody>
          <a:bodyPr/>
          <a:lstStyle/>
          <a:p>
            <a:r>
              <a:rPr lang="en-US" dirty="0"/>
              <a:t>It is this file that explains what the application consists of, what all its main building blocks are, what permissions it requires, and so on</a:t>
            </a:r>
          </a:p>
          <a:p>
            <a:endParaRPr lang="en-US" dirty="0"/>
          </a:p>
          <a:p>
            <a:pPr>
              <a:buNone/>
            </a:pPr>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7</a:t>
            </a:fld>
            <a:endParaRPr lang="en-US"/>
          </a:p>
        </p:txBody>
      </p:sp>
      <p:sp>
        <p:nvSpPr>
          <p:cNvPr id="8" name="Rectangle 7"/>
          <p:cNvSpPr/>
          <p:nvPr/>
        </p:nvSpPr>
        <p:spPr>
          <a:xfrm>
            <a:off x="4191000" y="3200400"/>
            <a:ext cx="1828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457200" y="2770428"/>
            <a:ext cx="7696200" cy="4143376"/>
          </a:xfrm>
          <a:prstGeom prst="rect">
            <a:avLst/>
          </a:prstGeom>
        </p:spPr>
      </p:pic>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38568" y="3012178"/>
            <a:ext cx="8220241" cy="3845822"/>
          </a:xfrm>
          <a:prstGeom prst="rect">
            <a:avLst/>
          </a:prstGeom>
        </p:spPr>
      </p:pic>
      <p:sp>
        <p:nvSpPr>
          <p:cNvPr id="2" name="Title 1"/>
          <p:cNvSpPr>
            <a:spLocks noGrp="1"/>
          </p:cNvSpPr>
          <p:nvPr>
            <p:ph type="title"/>
          </p:nvPr>
        </p:nvSpPr>
        <p:spPr/>
        <p:txBody>
          <a:bodyPr/>
          <a:lstStyle/>
          <a:p>
            <a:r>
              <a:rPr lang="en-US" dirty="0"/>
              <a:t>Strings File</a:t>
            </a:r>
          </a:p>
        </p:txBody>
      </p:sp>
      <p:sp>
        <p:nvSpPr>
          <p:cNvPr id="3" name="Content Placeholder 2"/>
          <p:cNvSpPr>
            <a:spLocks noGrp="1"/>
          </p:cNvSpPr>
          <p:nvPr>
            <p:ph idx="1"/>
          </p:nvPr>
        </p:nvSpPr>
        <p:spPr/>
        <p:txBody>
          <a:bodyPr/>
          <a:lstStyle/>
          <a:p>
            <a:r>
              <a:rPr lang="en-US" dirty="0"/>
              <a:t>This is another XML file that contains all the text that your application uses.</a:t>
            </a:r>
          </a:p>
          <a:p>
            <a:pPr lvl="1"/>
            <a:r>
              <a:rPr lang="en-US" dirty="0"/>
              <a:t> For example, the names of buttons, labels, default text, and similar types of strings go into this file.</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8</a:t>
            </a:fld>
            <a:endParaRPr lang="en-US"/>
          </a:p>
        </p:txBody>
      </p:sp>
      <p:sp>
        <p:nvSpPr>
          <p:cNvPr id="7" name="Rectangle 6"/>
          <p:cNvSpPr/>
          <p:nvPr/>
        </p:nvSpPr>
        <p:spPr>
          <a:xfrm>
            <a:off x="755084" y="6126163"/>
            <a:ext cx="1752600" cy="23018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1981200"/>
            <a:ext cx="8991600" cy="4740275"/>
          </a:xfrm>
          <a:prstGeom prst="rect">
            <a:avLst/>
          </a:prstGeom>
        </p:spPr>
      </p:pic>
      <p:sp>
        <p:nvSpPr>
          <p:cNvPr id="2" name="Title 1"/>
          <p:cNvSpPr>
            <a:spLocks noGrp="1"/>
          </p:cNvSpPr>
          <p:nvPr>
            <p:ph type="title"/>
          </p:nvPr>
        </p:nvSpPr>
        <p:spPr/>
        <p:txBody>
          <a:bodyPr/>
          <a:lstStyle/>
          <a:p>
            <a:r>
              <a:rPr lang="en-US" dirty="0"/>
              <a:t>Layout File</a:t>
            </a:r>
          </a:p>
        </p:txBody>
      </p:sp>
      <p:sp>
        <p:nvSpPr>
          <p:cNvPr id="3" name="Content Placeholder 2"/>
          <p:cNvSpPr>
            <a:spLocks noGrp="1"/>
          </p:cNvSpPr>
          <p:nvPr>
            <p:ph idx="1"/>
          </p:nvPr>
        </p:nvSpPr>
        <p:spPr/>
        <p:txBody>
          <a:bodyPr/>
          <a:lstStyle/>
          <a:p>
            <a:r>
              <a:rPr lang="en-US" dirty="0"/>
              <a:t>The layout file specifies the layout of your screen.</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9</a:t>
            </a:fld>
            <a:endParaRPr lang="en-US"/>
          </a:p>
        </p:txBody>
      </p:sp>
      <p:sp>
        <p:nvSpPr>
          <p:cNvPr id="7" name="Rectangle 6"/>
          <p:cNvSpPr/>
          <p:nvPr/>
        </p:nvSpPr>
        <p:spPr>
          <a:xfrm>
            <a:off x="493643" y="4572000"/>
            <a:ext cx="1905000" cy="3048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8043</TotalTime>
  <Words>974</Words>
  <Application>Microsoft Office PowerPoint</Application>
  <PresentationFormat>On-screen Show (4:3)</PresentationFormat>
  <Paragraphs>197</Paragraphs>
  <Slides>23</Slides>
  <Notes>12</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Android</vt:lpstr>
      <vt:lpstr>Agenda</vt:lpstr>
      <vt:lpstr>What is Android?</vt:lpstr>
      <vt:lpstr>What tools will be used in Lab?</vt:lpstr>
      <vt:lpstr>Hello World Example</vt:lpstr>
      <vt:lpstr>Hello World Example Cont’</vt:lpstr>
      <vt:lpstr>Manifest File</vt:lpstr>
      <vt:lpstr>Strings File</vt:lpstr>
      <vt:lpstr>Layout File</vt:lpstr>
      <vt:lpstr>R File</vt:lpstr>
      <vt:lpstr>Java Source Code</vt:lpstr>
      <vt:lpstr>How To access data in files ?</vt:lpstr>
      <vt:lpstr>Running Hello World Example</vt:lpstr>
      <vt:lpstr>Running Hello World Example Cont’</vt:lpstr>
      <vt:lpstr>Running Hello World Example Cont’</vt:lpstr>
      <vt:lpstr>Hello World Example Cont’</vt:lpstr>
      <vt:lpstr>Add Two Numbers Example</vt:lpstr>
      <vt:lpstr>Add Two Numbers Example: What will be changed !!! </vt:lpstr>
      <vt:lpstr>Addition Class</vt:lpstr>
      <vt:lpstr>Add Two Numbers Example: How to add action on the button? </vt:lpstr>
      <vt:lpstr>Add Two Numbers Example: implementation</vt:lpstr>
      <vt:lpstr>Add Two Numbers Example: Complete and Run </vt:lpstr>
      <vt:lpstr>Import a project to the Android Studio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Computing - Introduction</dc:title>
  <dc:creator>Dr. Sherin Moussa</dc:creator>
  <cp:lastModifiedBy>HP-PC</cp:lastModifiedBy>
  <cp:revision>331</cp:revision>
  <dcterms:created xsi:type="dcterms:W3CDTF">2011-09-29T09:31:38Z</dcterms:created>
  <dcterms:modified xsi:type="dcterms:W3CDTF">2018-06-11T23:50:03Z</dcterms:modified>
</cp:coreProperties>
</file>